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Exo 2" panose="020B0604020202020204" charset="0"/>
      <p:regular r:id="rId50"/>
      <p:bold r:id="rId51"/>
      <p:italic r:id="rId52"/>
      <p:boldItalic r:id="rId53"/>
    </p:embeddedFont>
    <p:embeddedFont>
      <p:font typeface="Hammersmith One" panose="02010703030501060504" pitchFamily="2" charset="0"/>
      <p:regular r:id="rId54"/>
    </p:embeddedFont>
    <p:embeddedFont>
      <p:font typeface="Roboto Condensed" panose="02000000000000000000" pitchFamily="2" charset="0"/>
      <p:regular r:id="rId55"/>
      <p:bold r:id="rId56"/>
      <p:italic r:id="rId57"/>
      <p:boldItalic r:id="rId58"/>
    </p:embeddedFont>
    <p:embeddedFont>
      <p:font typeface="Roboto Condensed Light"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jhJgeQMnDaBPiI3F9UIdVu1JcV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C5859-2C67-12C4-F7E3-2324B46E517D}" v="6" dt="2022-09-15T03:15:25.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545"/>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郭儀廷" userId="S::410835025@o365.ndhu.edu.tw::4ef0abaa-d461-4627-9d75-6c71c88bcc12" providerId="AD" clId="Web-{3DDC5859-2C67-12C4-F7E3-2324B46E517D}"/>
    <pc:docChg chg="modSld">
      <pc:chgData name="郭儀廷" userId="S::410835025@o365.ndhu.edu.tw::4ef0abaa-d461-4627-9d75-6c71c88bcc12" providerId="AD" clId="Web-{3DDC5859-2C67-12C4-F7E3-2324B46E517D}" dt="2022-09-15T03:15:25.755" v="4" actId="14100"/>
      <pc:docMkLst>
        <pc:docMk/>
      </pc:docMkLst>
      <pc:sldChg chg="modSp">
        <pc:chgData name="郭儀廷" userId="S::410835025@o365.ndhu.edu.tw::4ef0abaa-d461-4627-9d75-6c71c88bcc12" providerId="AD" clId="Web-{3DDC5859-2C67-12C4-F7E3-2324B46E517D}" dt="2022-09-15T03:15:25.755" v="4" actId="14100"/>
        <pc:sldMkLst>
          <pc:docMk/>
          <pc:sldMk cId="0" sldId="259"/>
        </pc:sldMkLst>
        <pc:spChg chg="mod">
          <ac:chgData name="郭儀廷" userId="S::410835025@o365.ndhu.edu.tw::4ef0abaa-d461-4627-9d75-6c71c88bcc12" providerId="AD" clId="Web-{3DDC5859-2C67-12C4-F7E3-2324B46E517D}" dt="2022-09-15T03:15:12.396" v="2" actId="14100"/>
          <ac:spMkLst>
            <pc:docMk/>
            <pc:sldMk cId="0" sldId="259"/>
            <ac:spMk id="198" creationId="{00000000-0000-0000-0000-000000000000}"/>
          </ac:spMkLst>
        </pc:spChg>
        <pc:cxnChg chg="mod">
          <ac:chgData name="郭儀廷" userId="S::410835025@o365.ndhu.edu.tw::4ef0abaa-d461-4627-9d75-6c71c88bcc12" providerId="AD" clId="Web-{3DDC5859-2C67-12C4-F7E3-2324B46E517D}" dt="2022-09-15T03:15:25.755" v="4" actId="14100"/>
          <ac:cxnSpMkLst>
            <pc:docMk/>
            <pc:sldMk cId="0" sldId="259"/>
            <ac:cxnSpMk id="197"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5f2e134fe_5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115f2e134fe_5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5f2e134fe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115f2e134fe_5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636cd8fdd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11636cd8fdd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500">
              <a:solidFill>
                <a:schemeClr val="dk1"/>
              </a:solidFill>
              <a:latin typeface="Roboto Condensed"/>
              <a:ea typeface="Roboto Condensed"/>
              <a:cs typeface="Roboto Condensed"/>
              <a:sym typeface="Roboto Condense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1636cd8f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11636cd8fd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有8成至9成的填答者對於用網購方式購買飾品，會顧慮實際穿戴尺寸和樣式不合適</a:t>
            </a:r>
            <a:endParaRPr sz="17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5f45ef391_2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15f45ef391_2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700">
                <a:solidFill>
                  <a:schemeClr val="dk1"/>
                </a:solidFill>
              </a:rPr>
              <a:t>接下來是11、12題，有超過五成的填答者認為商品以符空投影的方式展示，會增加商品新鮮度以及增加購買意願</a:t>
            </a:r>
            <a:endParaRPr sz="14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5fe2d86a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115fe2d86a2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700">
                <a:solidFill>
                  <a:schemeClr val="dk1"/>
                </a:solidFill>
              </a:rPr>
              <a:t>超過六成的填答者覺得以浮空頭影方式模擬配帶商品能解決商品尺寸與樣式不合適的疑慮</a:t>
            </a:r>
            <a:endParaRPr sz="17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15fe2d86a2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15fe2d86a2_3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700">
                <a:solidFill>
                  <a:schemeClr val="dk1"/>
                </a:solidFill>
              </a:rPr>
              <a:t>超過六成的填答者經由我們在問卷上的介紹後，會想體驗或向親友推薦體驗浮空投影的功能</a:t>
            </a:r>
            <a:endParaRPr sz="17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5f2e134fe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15f2e134fe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15f2e134f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115f2e134fe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500"/>
              <a:t>我們</a:t>
            </a:r>
            <a:r>
              <a:rPr lang="en" sz="1500">
                <a:solidFill>
                  <a:schemeClr val="dk1"/>
                </a:solidFill>
                <a:latin typeface="Roboto Condensed"/>
                <a:ea typeface="Roboto Condensed"/>
                <a:cs typeface="Roboto Condensed"/>
                <a:sym typeface="Roboto Condensed"/>
              </a:rPr>
              <a:t>研究浮空投影的動機在於利用此項技術將商品立體呈現在顧客面前並依手勢操作減少接觸</a:t>
            </a:r>
            <a:endParaRPr sz="1500">
              <a:solidFill>
                <a:schemeClr val="dk1"/>
              </a:solidFill>
              <a:latin typeface="Roboto Condensed"/>
              <a:ea typeface="Roboto Condensed"/>
              <a:cs typeface="Roboto Condensed"/>
              <a:sym typeface="Roboto Condensed"/>
            </a:endParaRPr>
          </a:p>
          <a:p>
            <a:pPr marL="0" lvl="0" indent="0" algn="l" rtl="0">
              <a:lnSpc>
                <a:spcPct val="100000"/>
              </a:lnSpc>
              <a:spcBef>
                <a:spcPts val="0"/>
              </a:spcBef>
              <a:spcAft>
                <a:spcPts val="0"/>
              </a:spcAft>
              <a:buSzPts val="1100"/>
              <a:buNone/>
            </a:pPr>
            <a:r>
              <a:rPr lang="en" sz="1500">
                <a:solidFill>
                  <a:schemeClr val="dk1"/>
                </a:solidFill>
                <a:latin typeface="Roboto Condensed"/>
                <a:ea typeface="Roboto Condensed"/>
                <a:cs typeface="Roboto Condensed"/>
                <a:sym typeface="Roboto Condensed"/>
              </a:rPr>
              <a:t>依照現在以及未來將要進行的項目，此項系統的作業可行性的分析結果為可行。</a:t>
            </a:r>
            <a:endParaRPr sz="1500">
              <a:solidFill>
                <a:schemeClr val="dk1"/>
              </a:solidFill>
              <a:latin typeface="Roboto Condensed"/>
              <a:ea typeface="Roboto Condensed"/>
              <a:cs typeface="Roboto Condensed"/>
              <a:sym typeface="Roboto Condensed"/>
            </a:endParaRPr>
          </a:p>
          <a:p>
            <a:pPr marL="0" lvl="0" indent="0" algn="l" rtl="0">
              <a:lnSpc>
                <a:spcPct val="100000"/>
              </a:lnSpc>
              <a:spcBef>
                <a:spcPts val="0"/>
              </a:spcBef>
              <a:spcAft>
                <a:spcPts val="0"/>
              </a:spcAft>
              <a:buSzPts val="1100"/>
              <a:buNone/>
            </a:pPr>
            <a:endParaRPr sz="1500">
              <a:solidFill>
                <a:schemeClr val="dk1"/>
              </a:solidFill>
              <a:latin typeface="Roboto Condensed"/>
              <a:ea typeface="Roboto Condensed"/>
              <a:cs typeface="Roboto Condensed"/>
              <a:sym typeface="Roboto Condense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5f2e134f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g115f2e134fe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a:solidFill>
                  <a:schemeClr val="dk1"/>
                </a:solidFill>
                <a:latin typeface="Roboto Condensed"/>
                <a:ea typeface="Roboto Condensed"/>
                <a:cs typeface="Roboto Condensed"/>
                <a:sym typeface="Roboto Condensed"/>
              </a:rPr>
              <a:t>人事成本因本系統屬於資管系專題開發的學習成果評量，學生須自行吸收的學習成本，故不計入人事成本考量。經濟可行性分析結果為可行。</a:t>
            </a:r>
            <a:endParaRPr sz="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5f2e134fe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115f2e134fe_1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5f2e134f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115f2e134f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在手飾的模型、手勢追蹤程式、建構資料庫所需資料，以上三個部分，我們會經過店家同意以及清楚標註來源。</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5f2e134f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15f2e134fe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我們的開發語言為python，需要架設網站方便消費者和賣家使用。</a:t>
            </a:r>
            <a:endParaRPr/>
          </a:p>
          <a:p>
            <a:pPr marL="0" lvl="0" indent="0" algn="l" rtl="0">
              <a:lnSpc>
                <a:spcPct val="100000"/>
              </a:lnSpc>
              <a:spcBef>
                <a:spcPts val="0"/>
              </a:spcBef>
              <a:spcAft>
                <a:spcPts val="0"/>
              </a:spcAft>
              <a:buSzPts val="1100"/>
              <a:buNone/>
            </a:pPr>
            <a:r>
              <a:rPr lang="en"/>
              <a:t>依規定需在１２月前完成各項功能，組員會利用自己的時間上網或參考書籍學習，照進度規劃系統開發是可行的。</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5f2e134f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15f2e134fe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依據排程繪製出的甘特圖。目前已如期完成甘特圖的上半部分。</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15f2e134f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15f2e134fe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為避免突發狀況使畢業專題無法如期完成。我們預留一段應變時間，以確保時程的彈性。因此時程為可行。</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5f2e134fe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115f2e134fe_0_4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5fe2d86a2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15fe2d86a2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5f2e134f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115f2e134fe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5f2e134f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115f2e134fe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5f2e134f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15f2e134fe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5f2e134fe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115f2e134fe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1636cd8fdd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1636cd8fdd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15fe2d86a2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15fe2d86a2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5fe2d86a2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115fe2d86a2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5f2e134fe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15f2e134fe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5fe2d86a2_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15fe2d86a2_9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15f2e134fe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g115f2e134fe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5f2e134fe_5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115f2e134fe_5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636cd8fdd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11636cd8fdd_1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163626f4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163626f4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5f2e134fe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15f2e134fe_0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5f45ef391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15f45ef391_2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15f2e134f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115f2e134fe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15fe2d86a2_3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115fe2d86a2_3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15fe2d86a2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115fe2d86a2_3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5f45ef391_2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5f45ef391_2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5f45ef391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115f45ef391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5f45ef391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15f45ef391_2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5f2e134f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115f2e134fe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5f2e134f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115f2e134f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5fe2d86a2_3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115fe2d86a2_3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45"/>
          <p:cNvSpPr txBox="1">
            <a:spLocks noGrp="1"/>
          </p:cNvSpPr>
          <p:nvPr>
            <p:ph type="ctrTitle"/>
          </p:nvPr>
        </p:nvSpPr>
        <p:spPr>
          <a:xfrm>
            <a:off x="1135981" y="1393699"/>
            <a:ext cx="6886800" cy="178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1" name="Google Shape;11;p45"/>
          <p:cNvSpPr txBox="1">
            <a:spLocks noGrp="1"/>
          </p:cNvSpPr>
          <p:nvPr>
            <p:ph type="subTitle" idx="1"/>
          </p:nvPr>
        </p:nvSpPr>
        <p:spPr>
          <a:xfrm>
            <a:off x="3670681" y="2933522"/>
            <a:ext cx="4352100" cy="717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sp>
        <p:nvSpPr>
          <p:cNvPr id="12" name="Google Shape;12;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54"/>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71" name="Google Shape;71;p54"/>
          <p:cNvSpPr txBox="1">
            <a:spLocks noGrp="1"/>
          </p:cNvSpPr>
          <p:nvPr>
            <p:ph type="ctrTitle" idx="2"/>
          </p:nvPr>
        </p:nvSpPr>
        <p:spPr>
          <a:xfrm>
            <a:off x="561600" y="2804713"/>
            <a:ext cx="26736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a:endParaRPr/>
          </a:p>
        </p:txBody>
      </p:sp>
      <p:sp>
        <p:nvSpPr>
          <p:cNvPr id="72" name="Google Shape;72;p54"/>
          <p:cNvSpPr txBox="1">
            <a:spLocks noGrp="1"/>
          </p:cNvSpPr>
          <p:nvPr>
            <p:ph type="subTitle" idx="1"/>
          </p:nvPr>
        </p:nvSpPr>
        <p:spPr>
          <a:xfrm>
            <a:off x="872450" y="3090475"/>
            <a:ext cx="20520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1100"/>
              <a:buNone/>
              <a:defRPr sz="1100">
                <a:solidFill>
                  <a:schemeClr val="accent6"/>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73" name="Google Shape;73;p54"/>
          <p:cNvSpPr txBox="1">
            <a:spLocks noGrp="1"/>
          </p:cNvSpPr>
          <p:nvPr>
            <p:ph type="ctrTitle" idx="3"/>
          </p:nvPr>
        </p:nvSpPr>
        <p:spPr>
          <a:xfrm>
            <a:off x="3235200" y="2804713"/>
            <a:ext cx="26736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a:endParaRPr/>
          </a:p>
        </p:txBody>
      </p:sp>
      <p:sp>
        <p:nvSpPr>
          <p:cNvPr id="74" name="Google Shape;74;p54"/>
          <p:cNvSpPr txBox="1">
            <a:spLocks noGrp="1"/>
          </p:cNvSpPr>
          <p:nvPr>
            <p:ph type="subTitle" idx="4"/>
          </p:nvPr>
        </p:nvSpPr>
        <p:spPr>
          <a:xfrm>
            <a:off x="3462900" y="2036750"/>
            <a:ext cx="2218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1100"/>
              <a:buNone/>
              <a:defRPr sz="1100">
                <a:solidFill>
                  <a:schemeClr val="accent6"/>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75" name="Google Shape;75;p54"/>
          <p:cNvSpPr txBox="1">
            <a:spLocks noGrp="1"/>
          </p:cNvSpPr>
          <p:nvPr>
            <p:ph type="ctrTitle" idx="5"/>
          </p:nvPr>
        </p:nvSpPr>
        <p:spPr>
          <a:xfrm>
            <a:off x="5908800" y="2804713"/>
            <a:ext cx="26736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a:endParaRPr/>
          </a:p>
        </p:txBody>
      </p:sp>
      <p:sp>
        <p:nvSpPr>
          <p:cNvPr id="76" name="Google Shape;76;p54"/>
          <p:cNvSpPr txBox="1">
            <a:spLocks noGrp="1"/>
          </p:cNvSpPr>
          <p:nvPr>
            <p:ph type="subTitle" idx="6"/>
          </p:nvPr>
        </p:nvSpPr>
        <p:spPr>
          <a:xfrm>
            <a:off x="6136500" y="3090475"/>
            <a:ext cx="2218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1100"/>
              <a:buNone/>
              <a:defRPr sz="1100">
                <a:solidFill>
                  <a:schemeClr val="accent6"/>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77" name="Google Shape;77;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55"/>
          <p:cNvSpPr txBox="1">
            <a:spLocks noGrp="1"/>
          </p:cNvSpPr>
          <p:nvPr>
            <p:ph type="ctrTitle"/>
          </p:nvPr>
        </p:nvSpPr>
        <p:spPr>
          <a:xfrm flipH="1">
            <a:off x="2754543" y="1347038"/>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a:endParaRPr/>
          </a:p>
        </p:txBody>
      </p:sp>
      <p:sp>
        <p:nvSpPr>
          <p:cNvPr id="80" name="Google Shape;80;p55"/>
          <p:cNvSpPr txBox="1">
            <a:spLocks noGrp="1"/>
          </p:cNvSpPr>
          <p:nvPr>
            <p:ph type="title" idx="2"/>
          </p:nvPr>
        </p:nvSpPr>
        <p:spPr>
          <a:xfrm flipH="1">
            <a:off x="4970943" y="1035213"/>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endParaRPr/>
          </a:p>
        </p:txBody>
      </p:sp>
      <p:sp>
        <p:nvSpPr>
          <p:cNvPr id="81" name="Google Shape;81;p55"/>
          <p:cNvSpPr txBox="1">
            <a:spLocks noGrp="1"/>
          </p:cNvSpPr>
          <p:nvPr>
            <p:ph type="subTitle" idx="1"/>
          </p:nvPr>
        </p:nvSpPr>
        <p:spPr>
          <a:xfrm>
            <a:off x="3725343" y="2742989"/>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
        <p:nvSpPr>
          <p:cNvPr id="82" name="Google Shape;82;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56"/>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85" name="Google Shape;85;p56"/>
          <p:cNvSpPr txBox="1">
            <a:spLocks noGrp="1"/>
          </p:cNvSpPr>
          <p:nvPr>
            <p:ph type="ctrTitle" idx="2"/>
          </p:nvPr>
        </p:nvSpPr>
        <p:spPr>
          <a:xfrm>
            <a:off x="464478" y="1806500"/>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86" name="Google Shape;86;p56"/>
          <p:cNvSpPr txBox="1">
            <a:spLocks noGrp="1"/>
          </p:cNvSpPr>
          <p:nvPr>
            <p:ph type="subTitle" idx="1"/>
          </p:nvPr>
        </p:nvSpPr>
        <p:spPr>
          <a:xfrm>
            <a:off x="616128" y="2100749"/>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87" name="Google Shape;87;p56"/>
          <p:cNvSpPr txBox="1">
            <a:spLocks noGrp="1"/>
          </p:cNvSpPr>
          <p:nvPr>
            <p:ph type="ctrTitle" idx="3"/>
          </p:nvPr>
        </p:nvSpPr>
        <p:spPr>
          <a:xfrm>
            <a:off x="2077426" y="1806500"/>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88" name="Google Shape;88;p56"/>
          <p:cNvSpPr txBox="1">
            <a:spLocks noGrp="1"/>
          </p:cNvSpPr>
          <p:nvPr>
            <p:ph type="subTitle" idx="4"/>
          </p:nvPr>
        </p:nvSpPr>
        <p:spPr>
          <a:xfrm>
            <a:off x="2229076" y="2100749"/>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89" name="Google Shape;89;p56"/>
          <p:cNvSpPr txBox="1">
            <a:spLocks noGrp="1"/>
          </p:cNvSpPr>
          <p:nvPr>
            <p:ph type="ctrTitle" idx="5"/>
          </p:nvPr>
        </p:nvSpPr>
        <p:spPr>
          <a:xfrm>
            <a:off x="3690375" y="1806500"/>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90" name="Google Shape;90;p56"/>
          <p:cNvSpPr txBox="1">
            <a:spLocks noGrp="1"/>
          </p:cNvSpPr>
          <p:nvPr>
            <p:ph type="subTitle" idx="6"/>
          </p:nvPr>
        </p:nvSpPr>
        <p:spPr>
          <a:xfrm>
            <a:off x="3842025" y="2100749"/>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91" name="Google Shape;91;p56"/>
          <p:cNvSpPr txBox="1">
            <a:spLocks noGrp="1"/>
          </p:cNvSpPr>
          <p:nvPr>
            <p:ph type="ctrTitle" idx="7"/>
          </p:nvPr>
        </p:nvSpPr>
        <p:spPr>
          <a:xfrm>
            <a:off x="3707117" y="3549862"/>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92" name="Google Shape;92;p56"/>
          <p:cNvSpPr txBox="1">
            <a:spLocks noGrp="1"/>
          </p:cNvSpPr>
          <p:nvPr>
            <p:ph type="subTitle" idx="8"/>
          </p:nvPr>
        </p:nvSpPr>
        <p:spPr>
          <a:xfrm>
            <a:off x="3858772" y="3890201"/>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93" name="Google Shape;93;p56"/>
          <p:cNvSpPr txBox="1">
            <a:spLocks noGrp="1"/>
          </p:cNvSpPr>
          <p:nvPr>
            <p:ph type="ctrTitle" idx="9"/>
          </p:nvPr>
        </p:nvSpPr>
        <p:spPr>
          <a:xfrm>
            <a:off x="5343519" y="3549862"/>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94" name="Google Shape;94;p56"/>
          <p:cNvSpPr txBox="1">
            <a:spLocks noGrp="1"/>
          </p:cNvSpPr>
          <p:nvPr>
            <p:ph type="subTitle" idx="13"/>
          </p:nvPr>
        </p:nvSpPr>
        <p:spPr>
          <a:xfrm>
            <a:off x="5500261" y="3890201"/>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95" name="Google Shape;95;p56"/>
          <p:cNvSpPr txBox="1">
            <a:spLocks noGrp="1"/>
          </p:cNvSpPr>
          <p:nvPr>
            <p:ph type="ctrTitle" idx="14"/>
          </p:nvPr>
        </p:nvSpPr>
        <p:spPr>
          <a:xfrm>
            <a:off x="6979921" y="3549862"/>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96" name="Google Shape;96;p56"/>
          <p:cNvSpPr txBox="1">
            <a:spLocks noGrp="1"/>
          </p:cNvSpPr>
          <p:nvPr>
            <p:ph type="subTitle" idx="15"/>
          </p:nvPr>
        </p:nvSpPr>
        <p:spPr>
          <a:xfrm>
            <a:off x="7141750" y="3890201"/>
            <a:ext cx="14568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97" name="Google Shape;97;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57"/>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100" name="Google Shape;100;p57"/>
          <p:cNvSpPr txBox="1">
            <a:spLocks noGrp="1"/>
          </p:cNvSpPr>
          <p:nvPr>
            <p:ph type="ctrTitle" idx="2"/>
          </p:nvPr>
        </p:nvSpPr>
        <p:spPr>
          <a:xfrm>
            <a:off x="1741950" y="2846700"/>
            <a:ext cx="1257900" cy="42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01" name="Google Shape;101;p57"/>
          <p:cNvSpPr txBox="1">
            <a:spLocks noGrp="1"/>
          </p:cNvSpPr>
          <p:nvPr>
            <p:ph type="subTitle" idx="1"/>
          </p:nvPr>
        </p:nvSpPr>
        <p:spPr>
          <a:xfrm>
            <a:off x="1741950" y="1650025"/>
            <a:ext cx="2157300" cy="10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02" name="Google Shape;102;p57"/>
          <p:cNvSpPr txBox="1">
            <a:spLocks noGrp="1"/>
          </p:cNvSpPr>
          <p:nvPr>
            <p:ph type="ctrTitle" idx="3"/>
          </p:nvPr>
        </p:nvSpPr>
        <p:spPr>
          <a:xfrm>
            <a:off x="5633751" y="3635300"/>
            <a:ext cx="1780500" cy="427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03" name="Google Shape;103;p57"/>
          <p:cNvSpPr txBox="1">
            <a:spLocks noGrp="1"/>
          </p:cNvSpPr>
          <p:nvPr>
            <p:ph type="subTitle" idx="4"/>
          </p:nvPr>
        </p:nvSpPr>
        <p:spPr>
          <a:xfrm>
            <a:off x="5256958" y="2440056"/>
            <a:ext cx="2157300" cy="100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04" name="Google Shape;104;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58"/>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107" name="Google Shape;107;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9"/>
          <p:cNvSpPr txBox="1">
            <a:spLocks noGrp="1"/>
          </p:cNvSpPr>
          <p:nvPr>
            <p:ph type="ctrTitle"/>
          </p:nvPr>
        </p:nvSpPr>
        <p:spPr>
          <a:xfrm flipH="1">
            <a:off x="1180003" y="1347038"/>
            <a:ext cx="5195700" cy="192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a:endParaRPr/>
          </a:p>
        </p:txBody>
      </p:sp>
      <p:sp>
        <p:nvSpPr>
          <p:cNvPr id="110" name="Google Shape;110;p59"/>
          <p:cNvSpPr txBox="1">
            <a:spLocks noGrp="1"/>
          </p:cNvSpPr>
          <p:nvPr>
            <p:ph type="title" idx="2"/>
          </p:nvPr>
        </p:nvSpPr>
        <p:spPr>
          <a:xfrm flipH="1">
            <a:off x="1180003" y="1035213"/>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endParaRPr/>
          </a:p>
        </p:txBody>
      </p:sp>
      <p:sp>
        <p:nvSpPr>
          <p:cNvPr id="111" name="Google Shape;111;p59"/>
          <p:cNvSpPr txBox="1">
            <a:spLocks noGrp="1"/>
          </p:cNvSpPr>
          <p:nvPr>
            <p:ph type="subTitle" idx="1"/>
          </p:nvPr>
        </p:nvSpPr>
        <p:spPr>
          <a:xfrm>
            <a:off x="1180003" y="2742989"/>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
        <p:nvSpPr>
          <p:cNvPr id="112" name="Google Shape;112;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60"/>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115" name="Google Shape;115;p60"/>
          <p:cNvSpPr txBox="1">
            <a:spLocks noGrp="1"/>
          </p:cNvSpPr>
          <p:nvPr>
            <p:ph type="ctrTitle" idx="2"/>
          </p:nvPr>
        </p:nvSpPr>
        <p:spPr>
          <a:xfrm>
            <a:off x="2285760" y="1652042"/>
            <a:ext cx="1793100" cy="42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116" name="Google Shape;116;p60"/>
          <p:cNvSpPr txBox="1">
            <a:spLocks noGrp="1"/>
          </p:cNvSpPr>
          <p:nvPr>
            <p:ph type="subTitle" idx="1"/>
          </p:nvPr>
        </p:nvSpPr>
        <p:spPr>
          <a:xfrm>
            <a:off x="2285760" y="1946292"/>
            <a:ext cx="1708200" cy="10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17" name="Google Shape;117;p60"/>
          <p:cNvSpPr txBox="1">
            <a:spLocks noGrp="1"/>
          </p:cNvSpPr>
          <p:nvPr>
            <p:ph type="ctrTitle" idx="3"/>
          </p:nvPr>
        </p:nvSpPr>
        <p:spPr>
          <a:xfrm>
            <a:off x="2285760" y="3570573"/>
            <a:ext cx="1793100" cy="42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118" name="Google Shape;118;p60"/>
          <p:cNvSpPr txBox="1">
            <a:spLocks noGrp="1"/>
          </p:cNvSpPr>
          <p:nvPr>
            <p:ph type="subTitle" idx="4"/>
          </p:nvPr>
        </p:nvSpPr>
        <p:spPr>
          <a:xfrm>
            <a:off x="2285760" y="3864823"/>
            <a:ext cx="1708200" cy="10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19" name="Google Shape;119;p60"/>
          <p:cNvSpPr txBox="1">
            <a:spLocks noGrp="1"/>
          </p:cNvSpPr>
          <p:nvPr>
            <p:ph type="ctrTitle" idx="5"/>
          </p:nvPr>
        </p:nvSpPr>
        <p:spPr>
          <a:xfrm>
            <a:off x="5047297" y="1652042"/>
            <a:ext cx="1793100" cy="427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chemeClr val="accent6"/>
              </a:buClr>
              <a:buSzPts val="1400"/>
              <a:buNone/>
              <a:defRPr sz="1400">
                <a:solidFill>
                  <a:schemeClr val="accent6"/>
                </a:solidFill>
              </a:defRPr>
            </a:lvl2pPr>
            <a:lvl3pPr lvl="2" algn="r">
              <a:lnSpc>
                <a:spcPct val="100000"/>
              </a:lnSpc>
              <a:spcBef>
                <a:spcPts val="0"/>
              </a:spcBef>
              <a:spcAft>
                <a:spcPts val="0"/>
              </a:spcAft>
              <a:buClr>
                <a:schemeClr val="accent6"/>
              </a:buClr>
              <a:buSzPts val="1400"/>
              <a:buNone/>
              <a:defRPr sz="1400">
                <a:solidFill>
                  <a:schemeClr val="accent6"/>
                </a:solidFill>
              </a:defRPr>
            </a:lvl3pPr>
            <a:lvl4pPr lvl="3" algn="r">
              <a:lnSpc>
                <a:spcPct val="100000"/>
              </a:lnSpc>
              <a:spcBef>
                <a:spcPts val="0"/>
              </a:spcBef>
              <a:spcAft>
                <a:spcPts val="0"/>
              </a:spcAft>
              <a:buClr>
                <a:schemeClr val="accent6"/>
              </a:buClr>
              <a:buSzPts val="1400"/>
              <a:buNone/>
              <a:defRPr sz="1400">
                <a:solidFill>
                  <a:schemeClr val="accent6"/>
                </a:solidFill>
              </a:defRPr>
            </a:lvl4pPr>
            <a:lvl5pPr lvl="4" algn="r">
              <a:lnSpc>
                <a:spcPct val="100000"/>
              </a:lnSpc>
              <a:spcBef>
                <a:spcPts val="0"/>
              </a:spcBef>
              <a:spcAft>
                <a:spcPts val="0"/>
              </a:spcAft>
              <a:buClr>
                <a:schemeClr val="accent6"/>
              </a:buClr>
              <a:buSzPts val="1400"/>
              <a:buNone/>
              <a:defRPr sz="1400">
                <a:solidFill>
                  <a:schemeClr val="accent6"/>
                </a:solidFill>
              </a:defRPr>
            </a:lvl5pPr>
            <a:lvl6pPr lvl="5" algn="r">
              <a:lnSpc>
                <a:spcPct val="100000"/>
              </a:lnSpc>
              <a:spcBef>
                <a:spcPts val="0"/>
              </a:spcBef>
              <a:spcAft>
                <a:spcPts val="0"/>
              </a:spcAft>
              <a:buClr>
                <a:schemeClr val="accent6"/>
              </a:buClr>
              <a:buSzPts val="1400"/>
              <a:buNone/>
              <a:defRPr sz="1400">
                <a:solidFill>
                  <a:schemeClr val="accent6"/>
                </a:solidFill>
              </a:defRPr>
            </a:lvl6pPr>
            <a:lvl7pPr lvl="6" algn="r">
              <a:lnSpc>
                <a:spcPct val="100000"/>
              </a:lnSpc>
              <a:spcBef>
                <a:spcPts val="0"/>
              </a:spcBef>
              <a:spcAft>
                <a:spcPts val="0"/>
              </a:spcAft>
              <a:buClr>
                <a:schemeClr val="accent6"/>
              </a:buClr>
              <a:buSzPts val="1400"/>
              <a:buNone/>
              <a:defRPr sz="1400">
                <a:solidFill>
                  <a:schemeClr val="accent6"/>
                </a:solidFill>
              </a:defRPr>
            </a:lvl7pPr>
            <a:lvl8pPr lvl="7" algn="r">
              <a:lnSpc>
                <a:spcPct val="100000"/>
              </a:lnSpc>
              <a:spcBef>
                <a:spcPts val="0"/>
              </a:spcBef>
              <a:spcAft>
                <a:spcPts val="0"/>
              </a:spcAft>
              <a:buClr>
                <a:schemeClr val="accent6"/>
              </a:buClr>
              <a:buSzPts val="1400"/>
              <a:buNone/>
              <a:defRPr sz="1400">
                <a:solidFill>
                  <a:schemeClr val="accent6"/>
                </a:solidFill>
              </a:defRPr>
            </a:lvl8pPr>
            <a:lvl9pPr lvl="8" algn="r">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120" name="Google Shape;120;p60"/>
          <p:cNvSpPr txBox="1">
            <a:spLocks noGrp="1"/>
          </p:cNvSpPr>
          <p:nvPr>
            <p:ph type="subTitle" idx="6"/>
          </p:nvPr>
        </p:nvSpPr>
        <p:spPr>
          <a:xfrm>
            <a:off x="5047299" y="1946292"/>
            <a:ext cx="1793100" cy="100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121" name="Google Shape;121;p60"/>
          <p:cNvSpPr txBox="1">
            <a:spLocks noGrp="1"/>
          </p:cNvSpPr>
          <p:nvPr>
            <p:ph type="ctrTitle" idx="7"/>
          </p:nvPr>
        </p:nvSpPr>
        <p:spPr>
          <a:xfrm>
            <a:off x="5047297" y="3570573"/>
            <a:ext cx="1793100" cy="427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chemeClr val="accent6"/>
              </a:buClr>
              <a:buSzPts val="1400"/>
              <a:buNone/>
              <a:defRPr sz="1400">
                <a:solidFill>
                  <a:schemeClr val="accent6"/>
                </a:solidFill>
              </a:defRPr>
            </a:lvl2pPr>
            <a:lvl3pPr lvl="2" algn="r">
              <a:lnSpc>
                <a:spcPct val="100000"/>
              </a:lnSpc>
              <a:spcBef>
                <a:spcPts val="0"/>
              </a:spcBef>
              <a:spcAft>
                <a:spcPts val="0"/>
              </a:spcAft>
              <a:buClr>
                <a:schemeClr val="accent6"/>
              </a:buClr>
              <a:buSzPts val="1400"/>
              <a:buNone/>
              <a:defRPr sz="1400">
                <a:solidFill>
                  <a:schemeClr val="accent6"/>
                </a:solidFill>
              </a:defRPr>
            </a:lvl3pPr>
            <a:lvl4pPr lvl="3" algn="r">
              <a:lnSpc>
                <a:spcPct val="100000"/>
              </a:lnSpc>
              <a:spcBef>
                <a:spcPts val="0"/>
              </a:spcBef>
              <a:spcAft>
                <a:spcPts val="0"/>
              </a:spcAft>
              <a:buClr>
                <a:schemeClr val="accent6"/>
              </a:buClr>
              <a:buSzPts val="1400"/>
              <a:buNone/>
              <a:defRPr sz="1400">
                <a:solidFill>
                  <a:schemeClr val="accent6"/>
                </a:solidFill>
              </a:defRPr>
            </a:lvl4pPr>
            <a:lvl5pPr lvl="4" algn="r">
              <a:lnSpc>
                <a:spcPct val="100000"/>
              </a:lnSpc>
              <a:spcBef>
                <a:spcPts val="0"/>
              </a:spcBef>
              <a:spcAft>
                <a:spcPts val="0"/>
              </a:spcAft>
              <a:buClr>
                <a:schemeClr val="accent6"/>
              </a:buClr>
              <a:buSzPts val="1400"/>
              <a:buNone/>
              <a:defRPr sz="1400">
                <a:solidFill>
                  <a:schemeClr val="accent6"/>
                </a:solidFill>
              </a:defRPr>
            </a:lvl5pPr>
            <a:lvl6pPr lvl="5" algn="r">
              <a:lnSpc>
                <a:spcPct val="100000"/>
              </a:lnSpc>
              <a:spcBef>
                <a:spcPts val="0"/>
              </a:spcBef>
              <a:spcAft>
                <a:spcPts val="0"/>
              </a:spcAft>
              <a:buClr>
                <a:schemeClr val="accent6"/>
              </a:buClr>
              <a:buSzPts val="1400"/>
              <a:buNone/>
              <a:defRPr sz="1400">
                <a:solidFill>
                  <a:schemeClr val="accent6"/>
                </a:solidFill>
              </a:defRPr>
            </a:lvl6pPr>
            <a:lvl7pPr lvl="6" algn="r">
              <a:lnSpc>
                <a:spcPct val="100000"/>
              </a:lnSpc>
              <a:spcBef>
                <a:spcPts val="0"/>
              </a:spcBef>
              <a:spcAft>
                <a:spcPts val="0"/>
              </a:spcAft>
              <a:buClr>
                <a:schemeClr val="accent6"/>
              </a:buClr>
              <a:buSzPts val="1400"/>
              <a:buNone/>
              <a:defRPr sz="1400">
                <a:solidFill>
                  <a:schemeClr val="accent6"/>
                </a:solidFill>
              </a:defRPr>
            </a:lvl7pPr>
            <a:lvl8pPr lvl="7" algn="r">
              <a:lnSpc>
                <a:spcPct val="100000"/>
              </a:lnSpc>
              <a:spcBef>
                <a:spcPts val="0"/>
              </a:spcBef>
              <a:spcAft>
                <a:spcPts val="0"/>
              </a:spcAft>
              <a:buClr>
                <a:schemeClr val="accent6"/>
              </a:buClr>
              <a:buSzPts val="1400"/>
              <a:buNone/>
              <a:defRPr sz="1400">
                <a:solidFill>
                  <a:schemeClr val="accent6"/>
                </a:solidFill>
              </a:defRPr>
            </a:lvl8pPr>
            <a:lvl9pPr lvl="8" algn="r">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122" name="Google Shape;122;p60"/>
          <p:cNvSpPr txBox="1">
            <a:spLocks noGrp="1"/>
          </p:cNvSpPr>
          <p:nvPr>
            <p:ph type="subTitle" idx="8"/>
          </p:nvPr>
        </p:nvSpPr>
        <p:spPr>
          <a:xfrm>
            <a:off x="5047299" y="3864823"/>
            <a:ext cx="1793100" cy="100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123" name="Google Shape;123;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24"/>
        <p:cNvGrpSpPr/>
        <p:nvPr/>
      </p:nvGrpSpPr>
      <p:grpSpPr>
        <a:xfrm>
          <a:off x="0" y="0"/>
          <a:ext cx="0" cy="0"/>
          <a:chOff x="0" y="0"/>
          <a:chExt cx="0" cy="0"/>
        </a:xfrm>
      </p:grpSpPr>
      <p:sp>
        <p:nvSpPr>
          <p:cNvPr id="125" name="Google Shape;125;p61"/>
          <p:cNvSpPr txBox="1">
            <a:spLocks noGrp="1"/>
          </p:cNvSpPr>
          <p:nvPr>
            <p:ph type="ctrTitle"/>
          </p:nvPr>
        </p:nvSpPr>
        <p:spPr>
          <a:xfrm flipH="1">
            <a:off x="1193529" y="1611150"/>
            <a:ext cx="5195700" cy="192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a:endParaRPr/>
          </a:p>
        </p:txBody>
      </p:sp>
      <p:sp>
        <p:nvSpPr>
          <p:cNvPr id="126" name="Google Shape;126;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62"/>
          <p:cNvSpPr txBox="1">
            <a:spLocks noGrp="1"/>
          </p:cNvSpPr>
          <p:nvPr>
            <p:ph type="ctrTitle"/>
          </p:nvPr>
        </p:nvSpPr>
        <p:spPr>
          <a:xfrm flipH="1">
            <a:off x="2260329" y="2193805"/>
            <a:ext cx="5195700" cy="192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a:endParaRPr/>
          </a:p>
        </p:txBody>
      </p:sp>
      <p:sp>
        <p:nvSpPr>
          <p:cNvPr id="129" name="Google Shape;129;p62"/>
          <p:cNvSpPr txBox="1">
            <a:spLocks noGrp="1"/>
          </p:cNvSpPr>
          <p:nvPr>
            <p:ph type="title" idx="2"/>
          </p:nvPr>
        </p:nvSpPr>
        <p:spPr>
          <a:xfrm flipH="1">
            <a:off x="2260329" y="1881980"/>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endParaRPr/>
          </a:p>
        </p:txBody>
      </p:sp>
      <p:sp>
        <p:nvSpPr>
          <p:cNvPr id="130" name="Google Shape;130;p62"/>
          <p:cNvSpPr txBox="1">
            <a:spLocks noGrp="1"/>
          </p:cNvSpPr>
          <p:nvPr>
            <p:ph type="subTitle" idx="1"/>
          </p:nvPr>
        </p:nvSpPr>
        <p:spPr>
          <a:xfrm>
            <a:off x="2260329" y="3476054"/>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31" name="Google Shape;131;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63"/>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134" name="Google Shape;134;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6"/>
          <p:cNvSpPr txBox="1">
            <a:spLocks noGrp="1"/>
          </p:cNvSpPr>
          <p:nvPr>
            <p:ph type="body" idx="1"/>
          </p:nvPr>
        </p:nvSpPr>
        <p:spPr>
          <a:xfrm>
            <a:off x="642050" y="2134800"/>
            <a:ext cx="5308200" cy="147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1600"/>
              </a:spcBef>
              <a:spcAft>
                <a:spcPts val="0"/>
              </a:spcAft>
              <a:buSzPts val="12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5" name="Google Shape;15;p46"/>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16" name="Google Shape;1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4"/>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137" name="Google Shape;137;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65"/>
          <p:cNvSpPr txBox="1">
            <a:spLocks noGrp="1"/>
          </p:cNvSpPr>
          <p:nvPr>
            <p:ph type="ctrTitle"/>
          </p:nvPr>
        </p:nvSpPr>
        <p:spPr>
          <a:xfrm flipH="1">
            <a:off x="1698072" y="2178475"/>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a:endParaRPr/>
          </a:p>
        </p:txBody>
      </p:sp>
      <p:sp>
        <p:nvSpPr>
          <p:cNvPr id="140" name="Google Shape;140;p65"/>
          <p:cNvSpPr txBox="1">
            <a:spLocks noGrp="1"/>
          </p:cNvSpPr>
          <p:nvPr>
            <p:ph type="title" idx="2"/>
          </p:nvPr>
        </p:nvSpPr>
        <p:spPr>
          <a:xfrm flipH="1">
            <a:off x="3914472" y="1866650"/>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endParaRPr/>
          </a:p>
        </p:txBody>
      </p:sp>
      <p:sp>
        <p:nvSpPr>
          <p:cNvPr id="141" name="Google Shape;141;p65"/>
          <p:cNvSpPr txBox="1">
            <a:spLocks noGrp="1"/>
          </p:cNvSpPr>
          <p:nvPr>
            <p:ph type="subTitle" idx="1"/>
          </p:nvPr>
        </p:nvSpPr>
        <p:spPr>
          <a:xfrm>
            <a:off x="2668872" y="3476054"/>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42" name="Google Shape;142;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66"/>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145" name="Google Shape;145;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67"/>
          <p:cNvSpPr txBox="1">
            <a:spLocks noGrp="1"/>
          </p:cNvSpPr>
          <p:nvPr>
            <p:ph type="ctrTitle"/>
          </p:nvPr>
        </p:nvSpPr>
        <p:spPr>
          <a:xfrm flipH="1">
            <a:off x="1974150" y="1161000"/>
            <a:ext cx="5195700" cy="1365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8" name="Google Shape;148;p67"/>
          <p:cNvSpPr txBox="1">
            <a:spLocks noGrp="1"/>
          </p:cNvSpPr>
          <p:nvPr>
            <p:ph type="subTitle" idx="1"/>
          </p:nvPr>
        </p:nvSpPr>
        <p:spPr>
          <a:xfrm>
            <a:off x="2152500" y="2494850"/>
            <a:ext cx="48390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49" name="Google Shape;149;p67"/>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000"/>
              <a:buFont typeface="Arial"/>
              <a:buNone/>
            </a:pPr>
            <a:r>
              <a:rPr lang="en" sz="1000" b="0" i="0" u="none" strike="noStrike" cap="none">
                <a:solidFill>
                  <a:schemeClr val="dk1"/>
                </a:solidFill>
                <a:latin typeface="Roboto Condensed Light"/>
                <a:ea typeface="Roboto Condensed Light"/>
                <a:cs typeface="Roboto Condensed Light"/>
                <a:sym typeface="Roboto Condensed Light"/>
              </a:rPr>
              <a:t>CREDITS: This presentation template was created by </a:t>
            </a:r>
            <a:r>
              <a:rPr lang="en" sz="1000" b="1" i="0" u="none" strike="noStrike" cap="none">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b="0" i="0" u="none" strike="noStrike" cap="none">
                <a:solidFill>
                  <a:schemeClr val="dk1"/>
                </a:solidFill>
                <a:latin typeface="Roboto Condensed Light"/>
                <a:ea typeface="Roboto Condensed Light"/>
                <a:cs typeface="Roboto Condensed Light"/>
                <a:sym typeface="Roboto Condensed Light"/>
              </a:rPr>
              <a:t>, including icons by </a:t>
            </a:r>
            <a:r>
              <a:rPr lang="en" sz="1000" b="1" i="0" u="none" strike="noStrike" cap="none">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b="0" i="0" u="none" strike="noStrike" cap="none">
                <a:solidFill>
                  <a:schemeClr val="dk1"/>
                </a:solidFill>
                <a:latin typeface="Roboto Condensed Light"/>
                <a:ea typeface="Roboto Condensed Light"/>
                <a:cs typeface="Roboto Condensed Light"/>
                <a:sym typeface="Roboto Condensed Light"/>
              </a:rPr>
              <a:t>, and infographics &amp; images by </a:t>
            </a:r>
            <a:r>
              <a:rPr lang="en" sz="1000" b="1" i="0" u="none" strike="noStrike" cap="none">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b="0" i="0" u="none" strike="noStrike" cap="none">
                <a:solidFill>
                  <a:schemeClr val="dk1"/>
                </a:solidFill>
                <a:latin typeface="Roboto Condensed Light"/>
                <a:ea typeface="Roboto Condensed Light"/>
                <a:cs typeface="Roboto Condensed Light"/>
                <a:sym typeface="Roboto Condensed Light"/>
              </a:rPr>
              <a:t>. </a:t>
            </a:r>
            <a:endParaRPr sz="1000" b="0" i="0" u="none" strike="noStrike" cap="none">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300"/>
              </a:spcBef>
              <a:spcAft>
                <a:spcPts val="0"/>
              </a:spcAft>
              <a:buClr>
                <a:srgbClr val="000000"/>
              </a:buClr>
              <a:buSzPts val="900"/>
              <a:buFont typeface="Arial"/>
              <a:buNone/>
            </a:pPr>
            <a:r>
              <a:rPr lang="en" sz="900" b="1" i="0" u="none" strike="noStrike" cap="none">
                <a:solidFill>
                  <a:schemeClr val="dk1"/>
                </a:solidFill>
                <a:latin typeface="Roboto Condensed"/>
                <a:ea typeface="Roboto Condensed"/>
                <a:cs typeface="Roboto Condensed"/>
                <a:sym typeface="Roboto Condensed"/>
              </a:rPr>
              <a:t>Please keep this slide for attribution.</a:t>
            </a:r>
            <a:endParaRPr sz="900" b="1" i="0" u="none" strike="noStrike" cap="none">
              <a:solidFill>
                <a:schemeClr val="dk1"/>
              </a:solidFill>
              <a:latin typeface="Roboto Condensed"/>
              <a:ea typeface="Roboto Condensed"/>
              <a:cs typeface="Roboto Condensed"/>
              <a:sym typeface="Roboto Condensed"/>
            </a:endParaRPr>
          </a:p>
          <a:p>
            <a:pPr marL="0" marR="0" lvl="0" indent="0" algn="l" rtl="0">
              <a:lnSpc>
                <a:spcPct val="115000"/>
              </a:lnSpc>
              <a:spcBef>
                <a:spcPts val="300"/>
              </a:spcBef>
              <a:spcAft>
                <a:spcPts val="0"/>
              </a:spcAft>
              <a:buClr>
                <a:srgbClr val="000000"/>
              </a:buClr>
              <a:buSzPts val="1400"/>
              <a:buFont typeface="Arial"/>
              <a:buNone/>
            </a:pPr>
            <a:endParaRPr sz="1400" b="0" i="0" u="none" strike="noStrike" cap="none">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Condensed Light"/>
              <a:ea typeface="Roboto Condensed Light"/>
              <a:cs typeface="Roboto Condensed Light"/>
              <a:sym typeface="Roboto Condensed Light"/>
            </a:endParaRPr>
          </a:p>
        </p:txBody>
      </p:sp>
      <p:sp>
        <p:nvSpPr>
          <p:cNvPr id="150" name="Google Shape;150;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51"/>
        <p:cNvGrpSpPr/>
        <p:nvPr/>
      </p:nvGrpSpPr>
      <p:grpSpPr>
        <a:xfrm>
          <a:off x="0" y="0"/>
          <a:ext cx="0" cy="0"/>
          <a:chOff x="0" y="0"/>
          <a:chExt cx="0" cy="0"/>
        </a:xfrm>
      </p:grpSpPr>
      <p:sp>
        <p:nvSpPr>
          <p:cNvPr id="152" name="Google Shape;152;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7"/>
          <p:cNvSpPr txBox="1">
            <a:spLocks noGrp="1"/>
          </p:cNvSpPr>
          <p:nvPr>
            <p:ph type="ctrTitle"/>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19" name="Google Shape;19;p47"/>
          <p:cNvSpPr txBox="1">
            <a:spLocks noGrp="1"/>
          </p:cNvSpPr>
          <p:nvPr>
            <p:ph type="ctrTitle" idx="2"/>
          </p:nvPr>
        </p:nvSpPr>
        <p:spPr>
          <a:xfrm>
            <a:off x="390296" y="201653"/>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0" name="Google Shape;20;p47"/>
          <p:cNvSpPr txBox="1">
            <a:spLocks noGrp="1"/>
          </p:cNvSpPr>
          <p:nvPr>
            <p:ph type="subTitle" idx="1"/>
          </p:nvPr>
        </p:nvSpPr>
        <p:spPr>
          <a:xfrm>
            <a:off x="690446" y="656478"/>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1" name="Google Shape;21;p47"/>
          <p:cNvSpPr txBox="1">
            <a:spLocks noGrp="1"/>
          </p:cNvSpPr>
          <p:nvPr>
            <p:ph type="title" idx="3"/>
          </p:nvPr>
        </p:nvSpPr>
        <p:spPr>
          <a:xfrm>
            <a:off x="2118448" y="54444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2" name="Google Shape;22;p47"/>
          <p:cNvSpPr txBox="1">
            <a:spLocks noGrp="1"/>
          </p:cNvSpPr>
          <p:nvPr>
            <p:ph type="title" idx="4"/>
          </p:nvPr>
        </p:nvSpPr>
        <p:spPr>
          <a:xfrm>
            <a:off x="2105406" y="151580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3" name="Google Shape;23;p47"/>
          <p:cNvSpPr txBox="1">
            <a:spLocks noGrp="1"/>
          </p:cNvSpPr>
          <p:nvPr>
            <p:ph type="title" idx="5"/>
          </p:nvPr>
        </p:nvSpPr>
        <p:spPr>
          <a:xfrm>
            <a:off x="2105406" y="248716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4" name="Google Shape;24;p47"/>
          <p:cNvSpPr txBox="1">
            <a:spLocks noGrp="1"/>
          </p:cNvSpPr>
          <p:nvPr>
            <p:ph type="title" idx="6"/>
          </p:nvPr>
        </p:nvSpPr>
        <p:spPr>
          <a:xfrm>
            <a:off x="5922008" y="2092638"/>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5" name="Google Shape;25;p47"/>
          <p:cNvSpPr txBox="1">
            <a:spLocks noGrp="1"/>
          </p:cNvSpPr>
          <p:nvPr>
            <p:ph type="title" idx="7"/>
          </p:nvPr>
        </p:nvSpPr>
        <p:spPr>
          <a:xfrm>
            <a:off x="5922008" y="3112336"/>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6" name="Google Shape;26;p47"/>
          <p:cNvSpPr txBox="1">
            <a:spLocks noGrp="1"/>
          </p:cNvSpPr>
          <p:nvPr>
            <p:ph type="title" idx="8"/>
          </p:nvPr>
        </p:nvSpPr>
        <p:spPr>
          <a:xfrm>
            <a:off x="5922008" y="4132033"/>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7" name="Google Shape;27;p47"/>
          <p:cNvSpPr txBox="1">
            <a:spLocks noGrp="1"/>
          </p:cNvSpPr>
          <p:nvPr>
            <p:ph type="ctrTitle" idx="9"/>
          </p:nvPr>
        </p:nvSpPr>
        <p:spPr>
          <a:xfrm>
            <a:off x="390296" y="1167854"/>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8" name="Google Shape;28;p47"/>
          <p:cNvSpPr txBox="1">
            <a:spLocks noGrp="1"/>
          </p:cNvSpPr>
          <p:nvPr>
            <p:ph type="subTitle" idx="13"/>
          </p:nvPr>
        </p:nvSpPr>
        <p:spPr>
          <a:xfrm>
            <a:off x="690446" y="1622677"/>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9" name="Google Shape;29;p47"/>
          <p:cNvSpPr txBox="1">
            <a:spLocks noGrp="1"/>
          </p:cNvSpPr>
          <p:nvPr>
            <p:ph type="ctrTitle" idx="14"/>
          </p:nvPr>
        </p:nvSpPr>
        <p:spPr>
          <a:xfrm>
            <a:off x="390296" y="2141336"/>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30" name="Google Shape;30;p47"/>
          <p:cNvSpPr txBox="1">
            <a:spLocks noGrp="1"/>
          </p:cNvSpPr>
          <p:nvPr>
            <p:ph type="subTitle" idx="15"/>
          </p:nvPr>
        </p:nvSpPr>
        <p:spPr>
          <a:xfrm>
            <a:off x="690446" y="2596156"/>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31" name="Google Shape;31;p47"/>
          <p:cNvSpPr txBox="1">
            <a:spLocks noGrp="1"/>
          </p:cNvSpPr>
          <p:nvPr>
            <p:ph type="ctrTitle" idx="16"/>
          </p:nvPr>
        </p:nvSpPr>
        <p:spPr>
          <a:xfrm>
            <a:off x="6811558" y="1775180"/>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2" name="Google Shape;32;p47"/>
          <p:cNvSpPr txBox="1">
            <a:spLocks noGrp="1"/>
          </p:cNvSpPr>
          <p:nvPr>
            <p:ph type="subTitle" idx="17"/>
          </p:nvPr>
        </p:nvSpPr>
        <p:spPr>
          <a:xfrm>
            <a:off x="6811558" y="2230005"/>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
        <p:nvSpPr>
          <p:cNvPr id="33" name="Google Shape;33;p47"/>
          <p:cNvSpPr txBox="1">
            <a:spLocks noGrp="1"/>
          </p:cNvSpPr>
          <p:nvPr>
            <p:ph type="ctrTitle" idx="18"/>
          </p:nvPr>
        </p:nvSpPr>
        <p:spPr>
          <a:xfrm>
            <a:off x="6811558" y="2799095"/>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4" name="Google Shape;34;p47"/>
          <p:cNvSpPr txBox="1">
            <a:spLocks noGrp="1"/>
          </p:cNvSpPr>
          <p:nvPr>
            <p:ph type="subTitle" idx="19"/>
          </p:nvPr>
        </p:nvSpPr>
        <p:spPr>
          <a:xfrm>
            <a:off x="6811558" y="3253917"/>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
        <p:nvSpPr>
          <p:cNvPr id="35" name="Google Shape;35;p47"/>
          <p:cNvSpPr txBox="1">
            <a:spLocks noGrp="1"/>
          </p:cNvSpPr>
          <p:nvPr>
            <p:ph type="ctrTitle" idx="20"/>
          </p:nvPr>
        </p:nvSpPr>
        <p:spPr>
          <a:xfrm>
            <a:off x="6811558" y="3811353"/>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6" name="Google Shape;36;p47"/>
          <p:cNvSpPr txBox="1">
            <a:spLocks noGrp="1"/>
          </p:cNvSpPr>
          <p:nvPr>
            <p:ph type="subTitle" idx="21"/>
          </p:nvPr>
        </p:nvSpPr>
        <p:spPr>
          <a:xfrm>
            <a:off x="6811558" y="4266173"/>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
        <p:nvSpPr>
          <p:cNvPr id="37" name="Google Shape;37;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8"/>
          <p:cNvSpPr txBox="1">
            <a:spLocks noGrp="1"/>
          </p:cNvSpPr>
          <p:nvPr>
            <p:ph type="ctrTitle"/>
          </p:nvPr>
        </p:nvSpPr>
        <p:spPr>
          <a:xfrm flipH="1">
            <a:off x="1147650" y="3085150"/>
            <a:ext cx="5005500" cy="102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a:endParaRPr/>
          </a:p>
        </p:txBody>
      </p:sp>
      <p:sp>
        <p:nvSpPr>
          <p:cNvPr id="40" name="Google Shape;40;p48"/>
          <p:cNvSpPr txBox="1">
            <a:spLocks noGrp="1"/>
          </p:cNvSpPr>
          <p:nvPr>
            <p:ph type="title" idx="2"/>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endParaRPr/>
          </a:p>
        </p:txBody>
      </p:sp>
      <p:sp>
        <p:nvSpPr>
          <p:cNvPr id="41" name="Google Shape;41;p48"/>
          <p:cNvSpPr txBox="1">
            <a:spLocks noGrp="1"/>
          </p:cNvSpPr>
          <p:nvPr>
            <p:ph type="subTitle" idx="1"/>
          </p:nvPr>
        </p:nvSpPr>
        <p:spPr>
          <a:xfrm>
            <a:off x="1147575" y="4028959"/>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42" name="Google Shape;42;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49"/>
          <p:cNvSpPr txBox="1">
            <a:spLocks noGrp="1"/>
          </p:cNvSpPr>
          <p:nvPr>
            <p:ph type="ctrTitle"/>
          </p:nvPr>
        </p:nvSpPr>
        <p:spPr>
          <a:xfrm>
            <a:off x="2638350" y="376498"/>
            <a:ext cx="3867300" cy="2054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chemeClr val="accent6"/>
              </a:buClr>
              <a:buSzPts val="1600"/>
              <a:buNone/>
              <a:defRPr sz="1600">
                <a:solidFill>
                  <a:schemeClr val="accent6"/>
                </a:solidFill>
              </a:defRPr>
            </a:lvl2pPr>
            <a:lvl3pPr lvl="2" algn="l">
              <a:lnSpc>
                <a:spcPct val="100000"/>
              </a:lnSpc>
              <a:spcBef>
                <a:spcPts val="0"/>
              </a:spcBef>
              <a:spcAft>
                <a:spcPts val="0"/>
              </a:spcAft>
              <a:buClr>
                <a:schemeClr val="accent6"/>
              </a:buClr>
              <a:buSzPts val="1600"/>
              <a:buNone/>
              <a:defRPr sz="1600">
                <a:solidFill>
                  <a:schemeClr val="accent6"/>
                </a:solidFill>
              </a:defRPr>
            </a:lvl3pPr>
            <a:lvl4pPr lvl="3" algn="l">
              <a:lnSpc>
                <a:spcPct val="100000"/>
              </a:lnSpc>
              <a:spcBef>
                <a:spcPts val="0"/>
              </a:spcBef>
              <a:spcAft>
                <a:spcPts val="0"/>
              </a:spcAft>
              <a:buClr>
                <a:schemeClr val="accent6"/>
              </a:buClr>
              <a:buSzPts val="1600"/>
              <a:buNone/>
              <a:defRPr sz="1600">
                <a:solidFill>
                  <a:schemeClr val="accent6"/>
                </a:solidFill>
              </a:defRPr>
            </a:lvl4pPr>
            <a:lvl5pPr lvl="4" algn="l">
              <a:lnSpc>
                <a:spcPct val="100000"/>
              </a:lnSpc>
              <a:spcBef>
                <a:spcPts val="0"/>
              </a:spcBef>
              <a:spcAft>
                <a:spcPts val="0"/>
              </a:spcAft>
              <a:buClr>
                <a:schemeClr val="accent6"/>
              </a:buClr>
              <a:buSzPts val="1600"/>
              <a:buNone/>
              <a:defRPr sz="1600">
                <a:solidFill>
                  <a:schemeClr val="accent6"/>
                </a:solidFill>
              </a:defRPr>
            </a:lvl5pPr>
            <a:lvl6pPr lvl="5" algn="l">
              <a:lnSpc>
                <a:spcPct val="100000"/>
              </a:lnSpc>
              <a:spcBef>
                <a:spcPts val="0"/>
              </a:spcBef>
              <a:spcAft>
                <a:spcPts val="0"/>
              </a:spcAft>
              <a:buClr>
                <a:schemeClr val="accent6"/>
              </a:buClr>
              <a:buSzPts val="1600"/>
              <a:buNone/>
              <a:defRPr sz="1600">
                <a:solidFill>
                  <a:schemeClr val="accent6"/>
                </a:solidFill>
              </a:defRPr>
            </a:lvl6pPr>
            <a:lvl7pPr lvl="6" algn="l">
              <a:lnSpc>
                <a:spcPct val="100000"/>
              </a:lnSpc>
              <a:spcBef>
                <a:spcPts val="0"/>
              </a:spcBef>
              <a:spcAft>
                <a:spcPts val="0"/>
              </a:spcAft>
              <a:buClr>
                <a:schemeClr val="accent6"/>
              </a:buClr>
              <a:buSzPts val="1600"/>
              <a:buNone/>
              <a:defRPr sz="1600">
                <a:solidFill>
                  <a:schemeClr val="accent6"/>
                </a:solidFill>
              </a:defRPr>
            </a:lvl7pPr>
            <a:lvl8pPr lvl="7" algn="l">
              <a:lnSpc>
                <a:spcPct val="100000"/>
              </a:lnSpc>
              <a:spcBef>
                <a:spcPts val="0"/>
              </a:spcBef>
              <a:spcAft>
                <a:spcPts val="0"/>
              </a:spcAft>
              <a:buClr>
                <a:schemeClr val="accent6"/>
              </a:buClr>
              <a:buSzPts val="1600"/>
              <a:buNone/>
              <a:defRPr sz="1600">
                <a:solidFill>
                  <a:schemeClr val="accent6"/>
                </a:solidFill>
              </a:defRPr>
            </a:lvl8pPr>
            <a:lvl9pPr lvl="8" algn="l">
              <a:lnSpc>
                <a:spcPct val="100000"/>
              </a:lnSpc>
              <a:spcBef>
                <a:spcPts val="0"/>
              </a:spcBef>
              <a:spcAft>
                <a:spcPts val="0"/>
              </a:spcAft>
              <a:buClr>
                <a:schemeClr val="accent6"/>
              </a:buClr>
              <a:buSzPts val="1600"/>
              <a:buNone/>
              <a:defRPr sz="1600">
                <a:solidFill>
                  <a:schemeClr val="accent6"/>
                </a:solidFill>
              </a:defRPr>
            </a:lvl9pPr>
          </a:lstStyle>
          <a:p>
            <a:endParaRPr/>
          </a:p>
        </p:txBody>
      </p:sp>
      <p:sp>
        <p:nvSpPr>
          <p:cNvPr id="45" name="Google Shape;45;p49"/>
          <p:cNvSpPr txBox="1">
            <a:spLocks noGrp="1"/>
          </p:cNvSpPr>
          <p:nvPr>
            <p:ph type="subTitle" idx="1"/>
          </p:nvPr>
        </p:nvSpPr>
        <p:spPr>
          <a:xfrm>
            <a:off x="2459550" y="2314225"/>
            <a:ext cx="4224900" cy="178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46" name="Google Shape;46;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50"/>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49" name="Google Shape;4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51"/>
          <p:cNvSpPr txBox="1">
            <a:spLocks noGrp="1"/>
          </p:cNvSpPr>
          <p:nvPr>
            <p:ph type="ctrTitle"/>
          </p:nvPr>
        </p:nvSpPr>
        <p:spPr>
          <a:xfrm flipH="1">
            <a:off x="2747779" y="2635675"/>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a:endParaRPr/>
          </a:p>
        </p:txBody>
      </p:sp>
      <p:sp>
        <p:nvSpPr>
          <p:cNvPr id="52" name="Google Shape;52;p51"/>
          <p:cNvSpPr txBox="1">
            <a:spLocks noGrp="1"/>
          </p:cNvSpPr>
          <p:nvPr>
            <p:ph type="title" idx="2"/>
          </p:nvPr>
        </p:nvSpPr>
        <p:spPr>
          <a:xfrm flipH="1">
            <a:off x="4964179" y="2323850"/>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endParaRPr/>
          </a:p>
        </p:txBody>
      </p:sp>
      <p:sp>
        <p:nvSpPr>
          <p:cNvPr id="53" name="Google Shape;53;p51"/>
          <p:cNvSpPr txBox="1">
            <a:spLocks noGrp="1"/>
          </p:cNvSpPr>
          <p:nvPr>
            <p:ph type="subTitle" idx="1"/>
          </p:nvPr>
        </p:nvSpPr>
        <p:spPr>
          <a:xfrm>
            <a:off x="3718579" y="4030481"/>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54" name="Google Shape;54;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52"/>
          <p:cNvSpPr txBox="1">
            <a:spLocks noGrp="1"/>
          </p:cNvSpPr>
          <p:nvPr>
            <p:ph type="ctrTitle"/>
          </p:nvPr>
        </p:nvSpPr>
        <p:spPr>
          <a:xfrm>
            <a:off x="1600733" y="985228"/>
            <a:ext cx="2673600" cy="2054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chemeClr val="accent6"/>
              </a:buClr>
              <a:buSzPts val="2000"/>
              <a:buNone/>
              <a:defRPr sz="2000">
                <a:solidFill>
                  <a:schemeClr val="accent6"/>
                </a:solidFill>
              </a:defRPr>
            </a:lvl2pPr>
            <a:lvl3pPr lvl="2" algn="r">
              <a:lnSpc>
                <a:spcPct val="100000"/>
              </a:lnSpc>
              <a:spcBef>
                <a:spcPts val="0"/>
              </a:spcBef>
              <a:spcAft>
                <a:spcPts val="0"/>
              </a:spcAft>
              <a:buClr>
                <a:schemeClr val="accent6"/>
              </a:buClr>
              <a:buSzPts val="2000"/>
              <a:buNone/>
              <a:defRPr sz="2000">
                <a:solidFill>
                  <a:schemeClr val="accent6"/>
                </a:solidFill>
              </a:defRPr>
            </a:lvl3pPr>
            <a:lvl4pPr lvl="3" algn="r">
              <a:lnSpc>
                <a:spcPct val="100000"/>
              </a:lnSpc>
              <a:spcBef>
                <a:spcPts val="0"/>
              </a:spcBef>
              <a:spcAft>
                <a:spcPts val="0"/>
              </a:spcAft>
              <a:buClr>
                <a:schemeClr val="accent6"/>
              </a:buClr>
              <a:buSzPts val="2000"/>
              <a:buNone/>
              <a:defRPr sz="2000">
                <a:solidFill>
                  <a:schemeClr val="accent6"/>
                </a:solidFill>
              </a:defRPr>
            </a:lvl4pPr>
            <a:lvl5pPr lvl="4" algn="r">
              <a:lnSpc>
                <a:spcPct val="100000"/>
              </a:lnSpc>
              <a:spcBef>
                <a:spcPts val="0"/>
              </a:spcBef>
              <a:spcAft>
                <a:spcPts val="0"/>
              </a:spcAft>
              <a:buClr>
                <a:schemeClr val="accent6"/>
              </a:buClr>
              <a:buSzPts val="2000"/>
              <a:buNone/>
              <a:defRPr sz="2000">
                <a:solidFill>
                  <a:schemeClr val="accent6"/>
                </a:solidFill>
              </a:defRPr>
            </a:lvl5pPr>
            <a:lvl6pPr lvl="5" algn="r">
              <a:lnSpc>
                <a:spcPct val="100000"/>
              </a:lnSpc>
              <a:spcBef>
                <a:spcPts val="0"/>
              </a:spcBef>
              <a:spcAft>
                <a:spcPts val="0"/>
              </a:spcAft>
              <a:buClr>
                <a:schemeClr val="accent6"/>
              </a:buClr>
              <a:buSzPts val="2000"/>
              <a:buNone/>
              <a:defRPr sz="2000">
                <a:solidFill>
                  <a:schemeClr val="accent6"/>
                </a:solidFill>
              </a:defRPr>
            </a:lvl6pPr>
            <a:lvl7pPr lvl="6" algn="r">
              <a:lnSpc>
                <a:spcPct val="100000"/>
              </a:lnSpc>
              <a:spcBef>
                <a:spcPts val="0"/>
              </a:spcBef>
              <a:spcAft>
                <a:spcPts val="0"/>
              </a:spcAft>
              <a:buClr>
                <a:schemeClr val="accent6"/>
              </a:buClr>
              <a:buSzPts val="2000"/>
              <a:buNone/>
              <a:defRPr sz="2000">
                <a:solidFill>
                  <a:schemeClr val="accent6"/>
                </a:solidFill>
              </a:defRPr>
            </a:lvl7pPr>
            <a:lvl8pPr lvl="7" algn="r">
              <a:lnSpc>
                <a:spcPct val="100000"/>
              </a:lnSpc>
              <a:spcBef>
                <a:spcPts val="0"/>
              </a:spcBef>
              <a:spcAft>
                <a:spcPts val="0"/>
              </a:spcAft>
              <a:buClr>
                <a:schemeClr val="accent6"/>
              </a:buClr>
              <a:buSzPts val="2000"/>
              <a:buNone/>
              <a:defRPr sz="2000">
                <a:solidFill>
                  <a:schemeClr val="accent6"/>
                </a:solidFill>
              </a:defRPr>
            </a:lvl8pPr>
            <a:lvl9pPr lvl="8" algn="r">
              <a:lnSpc>
                <a:spcPct val="100000"/>
              </a:lnSpc>
              <a:spcBef>
                <a:spcPts val="0"/>
              </a:spcBef>
              <a:spcAft>
                <a:spcPts val="0"/>
              </a:spcAft>
              <a:buClr>
                <a:schemeClr val="accent6"/>
              </a:buClr>
              <a:buSzPts val="2000"/>
              <a:buNone/>
              <a:defRPr sz="2000">
                <a:solidFill>
                  <a:schemeClr val="accent6"/>
                </a:solidFill>
              </a:defRPr>
            </a:lvl9pPr>
          </a:lstStyle>
          <a:p>
            <a:endParaRPr/>
          </a:p>
        </p:txBody>
      </p:sp>
      <p:sp>
        <p:nvSpPr>
          <p:cNvPr id="57" name="Google Shape;57;p52"/>
          <p:cNvSpPr txBox="1">
            <a:spLocks noGrp="1"/>
          </p:cNvSpPr>
          <p:nvPr>
            <p:ph type="subTitle" idx="1"/>
          </p:nvPr>
        </p:nvSpPr>
        <p:spPr>
          <a:xfrm>
            <a:off x="1179233" y="3058425"/>
            <a:ext cx="3095100" cy="178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6"/>
              </a:buClr>
              <a:buSzPts val="1100"/>
              <a:buNone/>
              <a:defRPr sz="1100">
                <a:solidFill>
                  <a:schemeClr val="accent6"/>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58" name="Google Shape;58;p52"/>
          <p:cNvSpPr txBox="1">
            <a:spLocks noGrp="1"/>
          </p:cNvSpPr>
          <p:nvPr>
            <p:ph type="ctrTitle" idx="2"/>
          </p:nvPr>
        </p:nvSpPr>
        <p:spPr>
          <a:xfrm>
            <a:off x="1932090"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59" name="Google Shape;59;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53"/>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62" name="Google Shape;62;p53"/>
          <p:cNvSpPr txBox="1">
            <a:spLocks noGrp="1"/>
          </p:cNvSpPr>
          <p:nvPr>
            <p:ph type="title" idx="2"/>
          </p:nvPr>
        </p:nvSpPr>
        <p:spPr>
          <a:xfrm>
            <a:off x="1086651" y="1475125"/>
            <a:ext cx="17952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endParaRPr/>
          </a:p>
        </p:txBody>
      </p:sp>
      <p:sp>
        <p:nvSpPr>
          <p:cNvPr id="63" name="Google Shape;63;p53"/>
          <p:cNvSpPr txBox="1">
            <a:spLocks noGrp="1"/>
          </p:cNvSpPr>
          <p:nvPr>
            <p:ph type="subTitle" idx="1"/>
          </p:nvPr>
        </p:nvSpPr>
        <p:spPr>
          <a:xfrm flipH="1">
            <a:off x="3481677" y="1666454"/>
            <a:ext cx="3264900" cy="33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64" name="Google Shape;64;p53"/>
          <p:cNvSpPr txBox="1">
            <a:spLocks noGrp="1"/>
          </p:cNvSpPr>
          <p:nvPr>
            <p:ph type="title" idx="3"/>
          </p:nvPr>
        </p:nvSpPr>
        <p:spPr>
          <a:xfrm>
            <a:off x="2298451" y="2475350"/>
            <a:ext cx="17637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endParaRPr/>
          </a:p>
        </p:txBody>
      </p:sp>
      <p:sp>
        <p:nvSpPr>
          <p:cNvPr id="65" name="Google Shape;65;p53"/>
          <p:cNvSpPr txBox="1">
            <a:spLocks noGrp="1"/>
          </p:cNvSpPr>
          <p:nvPr>
            <p:ph type="subTitle" idx="4"/>
          </p:nvPr>
        </p:nvSpPr>
        <p:spPr>
          <a:xfrm flipH="1">
            <a:off x="4568051" y="2688425"/>
            <a:ext cx="3264900" cy="33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66" name="Google Shape;66;p53"/>
          <p:cNvSpPr txBox="1">
            <a:spLocks noGrp="1"/>
          </p:cNvSpPr>
          <p:nvPr>
            <p:ph type="title" idx="5"/>
          </p:nvPr>
        </p:nvSpPr>
        <p:spPr>
          <a:xfrm>
            <a:off x="3353176" y="3513625"/>
            <a:ext cx="17952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endParaRPr/>
          </a:p>
        </p:txBody>
      </p:sp>
      <p:sp>
        <p:nvSpPr>
          <p:cNvPr id="67" name="Google Shape;67;p53"/>
          <p:cNvSpPr txBox="1">
            <a:spLocks noGrp="1"/>
          </p:cNvSpPr>
          <p:nvPr>
            <p:ph type="subTitle" idx="6"/>
          </p:nvPr>
        </p:nvSpPr>
        <p:spPr>
          <a:xfrm flipH="1">
            <a:off x="5671490" y="3709941"/>
            <a:ext cx="3264900" cy="33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68" name="Google Shape;68;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9pPr>
          </a:lstStyle>
          <a:p>
            <a:endParaRPr/>
          </a:p>
        </p:txBody>
      </p:sp>
      <p:sp>
        <p:nvSpPr>
          <p:cNvPr id="7" name="Google Shape;7;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Roboto Condensed Light"/>
                <a:ea typeface="Roboto Condensed Light"/>
                <a:cs typeface="Roboto Condensed Light"/>
                <a:sym typeface="Roboto Condensed Light"/>
              </a:defRPr>
            </a:lvl1pPr>
            <a:lvl2pPr lvl="1" algn="r">
              <a:buNone/>
              <a:defRPr sz="1300">
                <a:solidFill>
                  <a:schemeClr val="dk1"/>
                </a:solidFill>
                <a:latin typeface="Roboto Condensed Light"/>
                <a:ea typeface="Roboto Condensed Light"/>
                <a:cs typeface="Roboto Condensed Light"/>
                <a:sym typeface="Roboto Condensed Light"/>
              </a:defRPr>
            </a:lvl2pPr>
            <a:lvl3pPr lvl="2" algn="r">
              <a:buNone/>
              <a:defRPr sz="1300">
                <a:solidFill>
                  <a:schemeClr val="dk1"/>
                </a:solidFill>
                <a:latin typeface="Roboto Condensed Light"/>
                <a:ea typeface="Roboto Condensed Light"/>
                <a:cs typeface="Roboto Condensed Light"/>
                <a:sym typeface="Roboto Condensed Light"/>
              </a:defRPr>
            </a:lvl3pPr>
            <a:lvl4pPr lvl="3" algn="r">
              <a:buNone/>
              <a:defRPr sz="1300">
                <a:solidFill>
                  <a:schemeClr val="dk1"/>
                </a:solidFill>
                <a:latin typeface="Roboto Condensed Light"/>
                <a:ea typeface="Roboto Condensed Light"/>
                <a:cs typeface="Roboto Condensed Light"/>
                <a:sym typeface="Roboto Condensed Light"/>
              </a:defRPr>
            </a:lvl4pPr>
            <a:lvl5pPr lvl="4" algn="r">
              <a:buNone/>
              <a:defRPr sz="1300">
                <a:solidFill>
                  <a:schemeClr val="dk1"/>
                </a:solidFill>
                <a:latin typeface="Roboto Condensed Light"/>
                <a:ea typeface="Roboto Condensed Light"/>
                <a:cs typeface="Roboto Condensed Light"/>
                <a:sym typeface="Roboto Condensed Light"/>
              </a:defRPr>
            </a:lvl5pPr>
            <a:lvl6pPr lvl="5" algn="r">
              <a:buNone/>
              <a:defRPr sz="1300">
                <a:solidFill>
                  <a:schemeClr val="dk1"/>
                </a:solidFill>
                <a:latin typeface="Roboto Condensed Light"/>
                <a:ea typeface="Roboto Condensed Light"/>
                <a:cs typeface="Roboto Condensed Light"/>
                <a:sym typeface="Roboto Condensed Light"/>
              </a:defRPr>
            </a:lvl6pPr>
            <a:lvl7pPr lvl="6" algn="r">
              <a:buNone/>
              <a:defRPr sz="1300">
                <a:solidFill>
                  <a:schemeClr val="dk1"/>
                </a:solidFill>
                <a:latin typeface="Roboto Condensed Light"/>
                <a:ea typeface="Roboto Condensed Light"/>
                <a:cs typeface="Roboto Condensed Light"/>
                <a:sym typeface="Roboto Condensed Light"/>
              </a:defRPr>
            </a:lvl7pPr>
            <a:lvl8pPr lvl="7" algn="r">
              <a:buNone/>
              <a:defRPr sz="1300">
                <a:solidFill>
                  <a:schemeClr val="dk1"/>
                </a:solidFill>
                <a:latin typeface="Roboto Condensed Light"/>
                <a:ea typeface="Roboto Condensed Light"/>
                <a:cs typeface="Roboto Condensed Light"/>
                <a:sym typeface="Roboto Condensed Light"/>
              </a:defRPr>
            </a:lvl8pPr>
            <a:lvl9pPr lvl="8" algn="r">
              <a:buNone/>
              <a:defRPr sz="1300">
                <a:solidFill>
                  <a:schemeClr val="dk1"/>
                </a:solidFill>
                <a:latin typeface="Roboto Condensed Light"/>
                <a:ea typeface="Roboto Condensed Light"/>
                <a:cs typeface="Roboto Condensed Light"/>
                <a:sym typeface="Roboto Condensed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www.screen.com.hk/stem/3d-holographic-projection-handmade/" TargetMode="External"/><Relationship Id="rId2" Type="http://schemas.openxmlformats.org/officeDocument/2006/relationships/notesSlide" Target="../notesSlides/notesSlide40.xml"/><Relationship Id="rId1" Type="http://schemas.openxmlformats.org/officeDocument/2006/relationships/slideLayout" Target="../slideLayouts/slideLayout22.xml"/><Relationship Id="rId6" Type="http://schemas.openxmlformats.org/officeDocument/2006/relationships/hyperlink" Target="https://support.microsoft.com/zh-tw/office/%E8%B3%87%E6%96%99%E5%BA%AB%E8%A8%AD%E8%A8%88%E7%9A%84%E5%9F%BA%E6%9C%AC%E6%A6%82%E5%BF%B5-eb2159cf-1e30-401a-8084-bd4f9c9ca1f5" TargetMode="External"/><Relationship Id="rId5" Type="http://schemas.openxmlformats.org/officeDocument/2006/relationships/hyperlink" Target="https://medium.com/%E8%BB%9F%E9%AB%94%E4%B9%8B%E5%BF%83/deep-learning-%E5%85%A5%E9%96%80-%E8%AA%8D%E8%AD%98%E6%89%8B%E5%8B%A2%E8%BF%BD%E8%B9%A4%E7%B3%BB%E7%B5%B1-mediapipe-hand%E8%88%87oculus-hand-tracking-ec7df294b36b" TargetMode="External"/><Relationship Id="rId4" Type="http://schemas.openxmlformats.org/officeDocument/2006/relationships/hyperlink" Target="https://www.worker360.com.tw/blog/3d-cad-caid-polygon-%20proe-%20solidwork-sketchup-3dsmax-maya-zbrush-rhino-alia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intellipaat.com/blog/what-is-pycharm/" TargetMode="External"/><Relationship Id="rId7" Type="http://schemas.openxmlformats.org/officeDocument/2006/relationships/hyperlink" Target="https://blog.tibame.com/?p=3759" TargetMode="External"/><Relationship Id="rId2" Type="http://schemas.openxmlformats.org/officeDocument/2006/relationships/notesSlide" Target="../notesSlides/notesSlide41.xml"/><Relationship Id="rId1" Type="http://schemas.openxmlformats.org/officeDocument/2006/relationships/slideLayout" Target="../slideLayouts/slideLayout22.xml"/><Relationship Id="rId6" Type="http://schemas.openxmlformats.org/officeDocument/2006/relationships/hyperlink" Target="https://zh.wikipedia.org/wiki/3ds_Max" TargetMode="External"/><Relationship Id="rId5" Type="http://schemas.openxmlformats.org/officeDocument/2006/relationships/hyperlink" Target="https://www.eslite.com/product/1001239292295524" TargetMode="External"/><Relationship Id="rId4" Type="http://schemas.openxmlformats.org/officeDocument/2006/relationships/hyperlink" Target="https://www.rhino3d.com/tw/for/architecture/"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jetbrains.com/research/python-developers-survey-2018/" TargetMode="External"/><Relationship Id="rId3" Type="http://schemas.openxmlformats.org/officeDocument/2006/relationships/hyperlink" Target="https://prodisplay.com/" TargetMode="External"/><Relationship Id="rId7" Type="http://schemas.openxmlformats.org/officeDocument/2006/relationships/hyperlink" Target="https://www.jetbrains.com/lp/pycharm-10-years/" TargetMode="External"/><Relationship Id="rId2" Type="http://schemas.openxmlformats.org/officeDocument/2006/relationships/notesSlide" Target="../notesSlides/notesSlide42.xml"/><Relationship Id="rId1" Type="http://schemas.openxmlformats.org/officeDocument/2006/relationships/slideLayout" Target="../slideLayouts/slideLayout22.xml"/><Relationship Id="rId6" Type="http://schemas.openxmlformats.org/officeDocument/2006/relationships/hyperlink" Target="https://www.jetbrains.com/pycharm/" TargetMode="External"/><Relationship Id="rId5" Type="http://schemas.openxmlformats.org/officeDocument/2006/relationships/hyperlink" Target="https://www.jetbrains.com/pycharm/features/coding_assistance.html" TargetMode="External"/><Relationship Id="rId4" Type="http://schemas.openxmlformats.org/officeDocument/2006/relationships/hyperlink" Target="https://zh.wikipedia.org/wiki/Microsoft_SQL_Server"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
          <p:cNvSpPr txBox="1">
            <a:spLocks noGrp="1"/>
          </p:cNvSpPr>
          <p:nvPr>
            <p:ph type="ctrTitle"/>
          </p:nvPr>
        </p:nvSpPr>
        <p:spPr>
          <a:xfrm>
            <a:off x="1128600" y="886350"/>
            <a:ext cx="6886800" cy="2128500"/>
          </a:xfrm>
          <a:prstGeom prst="rect">
            <a:avLst/>
          </a:prstGeom>
          <a:noFill/>
          <a:ln>
            <a:noFill/>
          </a:ln>
        </p:spPr>
        <p:txBody>
          <a:bodyPr spcFirstLastPara="1" wrap="square" lIns="91425" tIns="91425" rIns="91425" bIns="91425" anchor="b" anchorCtr="0">
            <a:noAutofit/>
          </a:bodyPr>
          <a:lstStyle/>
          <a:p>
            <a:pPr marL="0" lvl="0" indent="0" algn="r" rtl="0">
              <a:lnSpc>
                <a:spcPct val="150000"/>
              </a:lnSpc>
              <a:spcBef>
                <a:spcPts val="0"/>
              </a:spcBef>
              <a:spcAft>
                <a:spcPts val="0"/>
              </a:spcAft>
              <a:buNone/>
            </a:pPr>
            <a:r>
              <a:rPr lang="en" sz="3200"/>
              <a:t>國立東華大學資訊管理學系</a:t>
            </a:r>
            <a:endParaRPr sz="3200"/>
          </a:p>
          <a:p>
            <a:pPr marL="0" lvl="0" indent="0" algn="r" rtl="0">
              <a:lnSpc>
                <a:spcPct val="150000"/>
              </a:lnSpc>
              <a:spcBef>
                <a:spcPts val="0"/>
              </a:spcBef>
              <a:spcAft>
                <a:spcPts val="0"/>
              </a:spcAft>
              <a:buNone/>
            </a:pPr>
            <a:r>
              <a:rPr lang="en" sz="3000"/>
              <a:t>畢業專題計畫書提案報告</a:t>
            </a:r>
            <a:endParaRPr sz="3000"/>
          </a:p>
          <a:p>
            <a:pPr marL="0" lvl="0" indent="0" algn="r" rtl="0">
              <a:lnSpc>
                <a:spcPct val="150000"/>
              </a:lnSpc>
              <a:spcBef>
                <a:spcPts val="0"/>
              </a:spcBef>
              <a:spcAft>
                <a:spcPts val="0"/>
              </a:spcAft>
              <a:buNone/>
            </a:pPr>
            <a:r>
              <a:rPr lang="en" sz="3000"/>
              <a:t>第三組－浮空投影</a:t>
            </a:r>
            <a:endParaRPr sz="3000"/>
          </a:p>
        </p:txBody>
      </p:sp>
      <p:cxnSp>
        <p:nvCxnSpPr>
          <p:cNvPr id="158" name="Google Shape;158;p1"/>
          <p:cNvCxnSpPr/>
          <p:nvPr/>
        </p:nvCxnSpPr>
        <p:spPr>
          <a:xfrm>
            <a:off x="7145675" y="3176000"/>
            <a:ext cx="2086500" cy="0"/>
          </a:xfrm>
          <a:prstGeom prst="straightConnector1">
            <a:avLst/>
          </a:prstGeom>
          <a:noFill/>
          <a:ln w="9525" cap="flat" cmpd="sng">
            <a:solidFill>
              <a:schemeClr val="dk1"/>
            </a:solidFill>
            <a:prstDash val="solid"/>
            <a:round/>
            <a:headEnd type="none" w="sm" len="sm"/>
            <a:tailEnd type="none" w="sm" len="sm"/>
          </a:ln>
        </p:spPr>
      </p:cxnSp>
      <p:sp>
        <p:nvSpPr>
          <p:cNvPr id="159" name="Google Shape;159;p1"/>
          <p:cNvSpPr txBox="1"/>
          <p:nvPr/>
        </p:nvSpPr>
        <p:spPr>
          <a:xfrm>
            <a:off x="4434300" y="3337150"/>
            <a:ext cx="3581100" cy="10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Exo 2"/>
                <a:ea typeface="Exo 2"/>
                <a:cs typeface="Exo 2"/>
                <a:sym typeface="Exo 2"/>
              </a:rPr>
              <a:t>指導老師：江志卿 教授</a:t>
            </a:r>
            <a:endParaRPr sz="1800">
              <a:solidFill>
                <a:schemeClr val="dk1"/>
              </a:solidFill>
              <a:latin typeface="Exo 2"/>
              <a:ea typeface="Exo 2"/>
              <a:cs typeface="Exo 2"/>
              <a:sym typeface="Exo 2"/>
            </a:endParaRPr>
          </a:p>
          <a:p>
            <a:pPr marL="457200" lvl="0" indent="0" algn="l" rtl="0">
              <a:spcBef>
                <a:spcPts val="0"/>
              </a:spcBef>
              <a:spcAft>
                <a:spcPts val="0"/>
              </a:spcAft>
              <a:buNone/>
            </a:pPr>
            <a:r>
              <a:rPr lang="en" sz="1800">
                <a:solidFill>
                  <a:schemeClr val="dk1"/>
                </a:solidFill>
                <a:latin typeface="Exo 2"/>
                <a:ea typeface="Exo 2"/>
                <a:cs typeface="Exo 2"/>
                <a:sym typeface="Exo 2"/>
              </a:rPr>
              <a:t>學生：謝享儒 張珈綺 楊紹妤</a:t>
            </a:r>
            <a:endParaRPr sz="1800">
              <a:solidFill>
                <a:schemeClr val="dk1"/>
              </a:solidFill>
              <a:latin typeface="Exo 2"/>
              <a:ea typeface="Exo 2"/>
              <a:cs typeface="Exo 2"/>
              <a:sym typeface="Exo 2"/>
            </a:endParaRPr>
          </a:p>
          <a:p>
            <a:pPr marL="914400" lvl="0" indent="0" algn="l" rtl="0">
              <a:spcBef>
                <a:spcPts val="0"/>
              </a:spcBef>
              <a:spcAft>
                <a:spcPts val="0"/>
              </a:spcAft>
              <a:buNone/>
            </a:pPr>
            <a:r>
              <a:rPr lang="en" sz="1800">
                <a:solidFill>
                  <a:schemeClr val="dk1"/>
                </a:solidFill>
                <a:latin typeface="Exo 2"/>
                <a:ea typeface="Exo 2"/>
                <a:cs typeface="Exo 2"/>
                <a:sym typeface="Exo 2"/>
              </a:rPr>
              <a:t>　吳佳瑩 郭儀廷 </a:t>
            </a:r>
            <a:endParaRPr sz="1800">
              <a:solidFill>
                <a:schemeClr val="dk1"/>
              </a:solidFill>
              <a:latin typeface="Exo 2"/>
              <a:ea typeface="Exo 2"/>
              <a:cs typeface="Exo 2"/>
              <a:sym typeface="Exo 2"/>
            </a:endParaRPr>
          </a:p>
        </p:txBody>
      </p:sp>
      <p:sp>
        <p:nvSpPr>
          <p:cNvPr id="160" name="Google Shape;160;p1"/>
          <p:cNvSpPr txBox="1"/>
          <p:nvPr/>
        </p:nvSpPr>
        <p:spPr>
          <a:xfrm>
            <a:off x="5577600" y="4508425"/>
            <a:ext cx="23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Roboto Condensed Light"/>
                <a:ea typeface="Roboto Condensed Light"/>
                <a:cs typeface="Roboto Condensed Light"/>
                <a:sym typeface="Roboto Condensed Light"/>
              </a:rPr>
              <a:t>簡報日期：2022年02月24日</a:t>
            </a:r>
            <a:endParaRPr>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15f2e134fe_5_106"/>
          <p:cNvSpPr txBox="1">
            <a:spLocks noGrp="1"/>
          </p:cNvSpPr>
          <p:nvPr>
            <p:ph type="title" idx="2"/>
          </p:nvPr>
        </p:nvSpPr>
        <p:spPr>
          <a:xfrm flipH="1">
            <a:off x="-159675" y="3155250"/>
            <a:ext cx="6142500" cy="12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t>03  系統分析與設計</a:t>
            </a:r>
            <a:endParaRPr sz="4000"/>
          </a:p>
          <a:p>
            <a:pPr marL="0" lvl="0" indent="0" algn="ctr" rtl="0">
              <a:spcBef>
                <a:spcPts val="0"/>
              </a:spcBef>
              <a:spcAft>
                <a:spcPts val="0"/>
              </a:spcAft>
              <a:buNone/>
            </a:pPr>
            <a:endParaRPr sz="4000"/>
          </a:p>
        </p:txBody>
      </p:sp>
      <p:cxnSp>
        <p:nvCxnSpPr>
          <p:cNvPr id="277" name="Google Shape;277;g115f2e134fe_5_106"/>
          <p:cNvCxnSpPr/>
          <p:nvPr/>
        </p:nvCxnSpPr>
        <p:spPr>
          <a:xfrm>
            <a:off x="0" y="4028275"/>
            <a:ext cx="1561500" cy="0"/>
          </a:xfrm>
          <a:prstGeom prst="straightConnector1">
            <a:avLst/>
          </a:prstGeom>
          <a:noFill/>
          <a:ln w="9525" cap="flat" cmpd="sng">
            <a:solidFill>
              <a:schemeClr val="dk1"/>
            </a:solidFill>
            <a:prstDash val="solid"/>
            <a:round/>
            <a:headEnd type="none" w="sm" len="sm"/>
            <a:tailEnd type="none" w="sm" len="sm"/>
          </a:ln>
        </p:spPr>
      </p:cxnSp>
      <p:sp>
        <p:nvSpPr>
          <p:cNvPr id="278" name="Google Shape;278;g115f2e134fe_5_106"/>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9/41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15f2e134fe_5_9"/>
          <p:cNvSpPr txBox="1">
            <a:spLocks noGrp="1"/>
          </p:cNvSpPr>
          <p:nvPr>
            <p:ph type="ctrTitle"/>
          </p:nvPr>
        </p:nvSpPr>
        <p:spPr>
          <a:xfrm>
            <a:off x="2638350" y="2254499"/>
            <a:ext cx="3867300" cy="634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a:t>問卷調查分析</a:t>
            </a:r>
            <a:endParaRPr/>
          </a:p>
        </p:txBody>
      </p:sp>
      <p:cxnSp>
        <p:nvCxnSpPr>
          <p:cNvPr id="284" name="Google Shape;284;g115f2e134fe_5_9"/>
          <p:cNvCxnSpPr/>
          <p:nvPr/>
        </p:nvCxnSpPr>
        <p:spPr>
          <a:xfrm>
            <a:off x="4569600" y="1494500"/>
            <a:ext cx="4574400" cy="0"/>
          </a:xfrm>
          <a:prstGeom prst="straightConnector1">
            <a:avLst/>
          </a:prstGeom>
          <a:noFill/>
          <a:ln w="9525" cap="flat" cmpd="sng">
            <a:solidFill>
              <a:schemeClr val="dk1"/>
            </a:solidFill>
            <a:prstDash val="solid"/>
            <a:round/>
            <a:headEnd type="none" w="sm" len="sm"/>
            <a:tailEnd type="none" w="sm" len="sm"/>
          </a:ln>
        </p:spPr>
      </p:cxnSp>
      <p:cxnSp>
        <p:nvCxnSpPr>
          <p:cNvPr id="285" name="Google Shape;285;g115f2e134fe_5_9"/>
          <p:cNvCxnSpPr/>
          <p:nvPr/>
        </p:nvCxnSpPr>
        <p:spPr>
          <a:xfrm>
            <a:off x="0" y="3568175"/>
            <a:ext cx="4574400" cy="0"/>
          </a:xfrm>
          <a:prstGeom prst="straightConnector1">
            <a:avLst/>
          </a:prstGeom>
          <a:noFill/>
          <a:ln w="9525" cap="flat" cmpd="sng">
            <a:solidFill>
              <a:schemeClr val="dk1"/>
            </a:solidFill>
            <a:prstDash val="solid"/>
            <a:round/>
            <a:headEnd type="none" w="sm" len="sm"/>
            <a:tailEnd type="none" w="sm" len="sm"/>
          </a:ln>
        </p:spPr>
      </p:cxnSp>
      <p:sp>
        <p:nvSpPr>
          <p:cNvPr id="286" name="Google Shape;286;g115f2e134fe_5_9"/>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10/41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1636cd8fdd_1_11"/>
          <p:cNvSpPr txBox="1">
            <a:spLocks noGrp="1"/>
          </p:cNvSpPr>
          <p:nvPr>
            <p:ph type="ctrTitle"/>
          </p:nvPr>
        </p:nvSpPr>
        <p:spPr>
          <a:xfrm>
            <a:off x="1964850" y="352850"/>
            <a:ext cx="5214300" cy="68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SzPts val="2400"/>
              <a:buNone/>
            </a:pPr>
            <a:r>
              <a:rPr lang="en" sz="3600" b="0"/>
              <a:t>問卷設計</a:t>
            </a:r>
            <a:endParaRPr sz="3600"/>
          </a:p>
        </p:txBody>
      </p:sp>
      <p:sp>
        <p:nvSpPr>
          <p:cNvPr id="292" name="Google Shape;292;g11636cd8fdd_1_11"/>
          <p:cNvSpPr txBox="1">
            <a:spLocks noGrp="1"/>
          </p:cNvSpPr>
          <p:nvPr>
            <p:ph type="body" idx="1"/>
          </p:nvPr>
        </p:nvSpPr>
        <p:spPr>
          <a:xfrm>
            <a:off x="921500" y="1250625"/>
            <a:ext cx="7080300" cy="323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200"/>
              <a:buNone/>
            </a:pPr>
            <a:r>
              <a:rPr lang="en" sz="1800">
                <a:latin typeface="Roboto Condensed"/>
                <a:ea typeface="Roboto Condensed"/>
                <a:cs typeface="Roboto Condensed"/>
                <a:sym typeface="Roboto Condensed"/>
              </a:rPr>
              <a:t>第一部份：填答者資訊</a:t>
            </a:r>
            <a:endParaRPr sz="1800">
              <a:latin typeface="Roboto Condensed"/>
              <a:ea typeface="Roboto Condensed"/>
              <a:cs typeface="Roboto Condensed"/>
              <a:sym typeface="Roboto Condensed"/>
            </a:endParaRPr>
          </a:p>
          <a:p>
            <a:pPr marL="0" lvl="0" indent="0" algn="l" rtl="0">
              <a:lnSpc>
                <a:spcPct val="150000"/>
              </a:lnSpc>
              <a:spcBef>
                <a:spcPts val="0"/>
              </a:spcBef>
              <a:spcAft>
                <a:spcPts val="0"/>
              </a:spcAft>
              <a:buSzPts val="1200"/>
              <a:buNone/>
            </a:pPr>
            <a:endParaRPr sz="1800">
              <a:latin typeface="Roboto Condensed"/>
              <a:ea typeface="Roboto Condensed"/>
              <a:cs typeface="Roboto Condensed"/>
              <a:sym typeface="Roboto Condensed"/>
            </a:endParaRPr>
          </a:p>
          <a:p>
            <a:pPr marL="0" lvl="0" indent="0" algn="l" rtl="0">
              <a:lnSpc>
                <a:spcPct val="150000"/>
              </a:lnSpc>
              <a:spcBef>
                <a:spcPts val="0"/>
              </a:spcBef>
              <a:spcAft>
                <a:spcPts val="0"/>
              </a:spcAft>
              <a:buSzPts val="1200"/>
              <a:buNone/>
            </a:pPr>
            <a:r>
              <a:rPr lang="en" sz="1800">
                <a:latin typeface="Roboto Condensed"/>
                <a:ea typeface="Roboto Condensed"/>
                <a:cs typeface="Roboto Condensed"/>
                <a:sym typeface="Roboto Condensed"/>
              </a:rPr>
              <a:t>第二部份：購買飾品經驗</a:t>
            </a:r>
            <a:endParaRPr sz="1800">
              <a:latin typeface="Roboto Condensed"/>
              <a:ea typeface="Roboto Condensed"/>
              <a:cs typeface="Roboto Condensed"/>
              <a:sym typeface="Roboto Condensed"/>
            </a:endParaRPr>
          </a:p>
          <a:p>
            <a:pPr marL="0" lvl="0" indent="0" algn="l" rtl="0">
              <a:lnSpc>
                <a:spcPct val="150000"/>
              </a:lnSpc>
              <a:spcBef>
                <a:spcPts val="0"/>
              </a:spcBef>
              <a:spcAft>
                <a:spcPts val="0"/>
              </a:spcAft>
              <a:buSzPts val="1200"/>
              <a:buNone/>
            </a:pPr>
            <a:endParaRPr sz="1800">
              <a:latin typeface="Roboto Condensed"/>
              <a:ea typeface="Roboto Condensed"/>
              <a:cs typeface="Roboto Condensed"/>
              <a:sym typeface="Roboto Condensed"/>
            </a:endParaRPr>
          </a:p>
          <a:p>
            <a:pPr marL="0" lvl="0" indent="0" algn="l" rtl="0">
              <a:lnSpc>
                <a:spcPct val="150000"/>
              </a:lnSpc>
              <a:spcBef>
                <a:spcPts val="0"/>
              </a:spcBef>
              <a:spcAft>
                <a:spcPts val="0"/>
              </a:spcAft>
              <a:buSzPts val="1200"/>
              <a:buNone/>
            </a:pPr>
            <a:r>
              <a:rPr lang="en" sz="1800">
                <a:latin typeface="Roboto Condensed"/>
                <a:ea typeface="Roboto Condensed"/>
                <a:cs typeface="Roboto Condensed"/>
                <a:sym typeface="Roboto Condensed"/>
              </a:rPr>
              <a:t>第三部份：浮空投影 / 模擬配戴</a:t>
            </a:r>
            <a:endParaRPr sz="1800">
              <a:latin typeface="Roboto Condensed"/>
              <a:ea typeface="Roboto Condensed"/>
              <a:cs typeface="Roboto Condensed"/>
              <a:sym typeface="Roboto Condensed"/>
            </a:endParaRPr>
          </a:p>
          <a:p>
            <a:pPr marL="0" lvl="0" indent="0" algn="l" rtl="0">
              <a:lnSpc>
                <a:spcPct val="150000"/>
              </a:lnSpc>
              <a:spcBef>
                <a:spcPts val="0"/>
              </a:spcBef>
              <a:spcAft>
                <a:spcPts val="0"/>
              </a:spcAft>
              <a:buSzPts val="1200"/>
              <a:buNone/>
            </a:pPr>
            <a:endParaRPr sz="1800">
              <a:latin typeface="Roboto Condensed"/>
              <a:ea typeface="Roboto Condensed"/>
              <a:cs typeface="Roboto Condensed"/>
              <a:sym typeface="Roboto Condensed"/>
            </a:endParaRPr>
          </a:p>
          <a:p>
            <a:pPr marL="0" lvl="0" indent="0" algn="l" rtl="0">
              <a:lnSpc>
                <a:spcPct val="150000"/>
              </a:lnSpc>
              <a:spcBef>
                <a:spcPts val="0"/>
              </a:spcBef>
              <a:spcAft>
                <a:spcPts val="0"/>
              </a:spcAft>
              <a:buSzPts val="1200"/>
              <a:buNone/>
            </a:pPr>
            <a:r>
              <a:rPr lang="en" sz="1800">
                <a:latin typeface="Roboto Condensed"/>
                <a:ea typeface="Roboto Condensed"/>
                <a:cs typeface="Roboto Condensed"/>
                <a:sym typeface="Roboto Condensed"/>
              </a:rPr>
              <a:t>第四部份：填答者建議</a:t>
            </a:r>
            <a:endParaRPr sz="1800">
              <a:latin typeface="Roboto Condensed"/>
              <a:ea typeface="Roboto Condensed"/>
              <a:cs typeface="Roboto Condensed"/>
              <a:sym typeface="Roboto Condensed"/>
            </a:endParaRPr>
          </a:p>
        </p:txBody>
      </p:sp>
      <p:sp>
        <p:nvSpPr>
          <p:cNvPr id="293" name="Google Shape;293;g11636cd8fdd_1_11"/>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11/41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Google Shape;298;g11636cd8fdd_0_0"/>
          <p:cNvGrpSpPr/>
          <p:nvPr/>
        </p:nvGrpSpPr>
        <p:grpSpPr>
          <a:xfrm>
            <a:off x="1054058" y="1557924"/>
            <a:ext cx="3524687" cy="154175"/>
            <a:chOff x="3558802" y="4011260"/>
            <a:chExt cx="1866000" cy="111600"/>
          </a:xfrm>
        </p:grpSpPr>
        <p:sp>
          <p:nvSpPr>
            <p:cNvPr id="299" name="Google Shape;299;g11636cd8fdd_0_0"/>
            <p:cNvSpPr/>
            <p:nvPr/>
          </p:nvSpPr>
          <p:spPr>
            <a:xfrm rot="5400000" flipH="1">
              <a:off x="4436152" y="3134077"/>
              <a:ext cx="111300" cy="1866000"/>
            </a:xfrm>
            <a:prstGeom prst="round2SameRect">
              <a:avLst>
                <a:gd name="adj1" fmla="val 50000"/>
                <a:gd name="adj2" fmla="val 50000"/>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sp>
          <p:nvSpPr>
            <p:cNvPr id="300" name="Google Shape;300;g11636cd8fdd_0_0"/>
            <p:cNvSpPr/>
            <p:nvPr/>
          </p:nvSpPr>
          <p:spPr>
            <a:xfrm rot="5400000" flipH="1">
              <a:off x="4245277" y="3325010"/>
              <a:ext cx="111600" cy="14841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grpSp>
      <p:sp>
        <p:nvSpPr>
          <p:cNvPr id="301" name="Google Shape;301;g11636cd8fdd_0_0"/>
          <p:cNvSpPr txBox="1"/>
          <p:nvPr/>
        </p:nvSpPr>
        <p:spPr>
          <a:xfrm>
            <a:off x="527475" y="588875"/>
            <a:ext cx="7614600" cy="89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latin typeface="Roboto Condensed"/>
                <a:ea typeface="Roboto Condensed"/>
                <a:cs typeface="Roboto Condensed"/>
                <a:sym typeface="Roboto Condensed"/>
              </a:rPr>
              <a:t>Q6：曾在哪裡購買過飾品</a:t>
            </a:r>
            <a:endParaRPr sz="1800">
              <a:solidFill>
                <a:schemeClr val="dk1"/>
              </a:solidFill>
              <a:latin typeface="Roboto Condensed"/>
              <a:ea typeface="Roboto Condensed"/>
              <a:cs typeface="Roboto Condensed"/>
              <a:sym typeface="Roboto Condensed"/>
            </a:endParaRPr>
          </a:p>
          <a:p>
            <a:pPr marL="0" lvl="0" indent="457200" algn="l" rtl="0">
              <a:lnSpc>
                <a:spcPct val="100000"/>
              </a:lnSpc>
              <a:spcBef>
                <a:spcPts val="1200"/>
              </a:spcBef>
              <a:spcAft>
                <a:spcPts val="1200"/>
              </a:spcAft>
              <a:buNone/>
            </a:pPr>
            <a:r>
              <a:rPr lang="en" sz="1800">
                <a:solidFill>
                  <a:schemeClr val="dk1"/>
                </a:solidFill>
                <a:latin typeface="Roboto Condensed"/>
                <a:ea typeface="Roboto Condensed"/>
                <a:cs typeface="Roboto Condensed"/>
                <a:sym typeface="Roboto Condensed"/>
              </a:rPr>
              <a:t>A6：76.1% 網購 </a:t>
            </a:r>
            <a:endParaRPr sz="1800">
              <a:latin typeface="Roboto Condensed Light"/>
              <a:ea typeface="Roboto Condensed Light"/>
              <a:cs typeface="Roboto Condensed Light"/>
              <a:sym typeface="Roboto Condensed Light"/>
            </a:endParaRPr>
          </a:p>
        </p:txBody>
      </p:sp>
      <p:sp>
        <p:nvSpPr>
          <p:cNvPr id="302" name="Google Shape;302;g11636cd8fdd_0_0"/>
          <p:cNvSpPr txBox="1"/>
          <p:nvPr/>
        </p:nvSpPr>
        <p:spPr>
          <a:xfrm>
            <a:off x="503250" y="1944800"/>
            <a:ext cx="8137500" cy="89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latin typeface="Roboto Condensed"/>
                <a:ea typeface="Roboto Condensed"/>
                <a:cs typeface="Roboto Condensed"/>
                <a:sym typeface="Roboto Condensed"/>
              </a:rPr>
              <a:t>Q8：若用網購方式購買飾品(穿戴式商品)，是否會顧慮實際穿戴尺寸可能不合適</a:t>
            </a:r>
            <a:endParaRPr sz="1800">
              <a:solidFill>
                <a:schemeClr val="dk1"/>
              </a:solidFill>
              <a:latin typeface="Roboto Condensed"/>
              <a:ea typeface="Roboto Condensed"/>
              <a:cs typeface="Roboto Condensed"/>
              <a:sym typeface="Roboto Condensed"/>
            </a:endParaRPr>
          </a:p>
          <a:p>
            <a:pPr marL="0" lvl="0" indent="457200" algn="l" rtl="0">
              <a:lnSpc>
                <a:spcPct val="100000"/>
              </a:lnSpc>
              <a:spcBef>
                <a:spcPts val="1200"/>
              </a:spcBef>
              <a:spcAft>
                <a:spcPts val="1200"/>
              </a:spcAft>
              <a:buNone/>
            </a:pPr>
            <a:r>
              <a:rPr lang="en" sz="1800">
                <a:solidFill>
                  <a:schemeClr val="dk1"/>
                </a:solidFill>
                <a:latin typeface="Roboto Condensed"/>
                <a:ea typeface="Roboto Condensed"/>
                <a:cs typeface="Roboto Condensed"/>
                <a:sym typeface="Roboto Condensed"/>
              </a:rPr>
              <a:t>A8：88.3%的填答者有此疑慮</a:t>
            </a:r>
            <a:endParaRPr sz="1800">
              <a:solidFill>
                <a:schemeClr val="dk1"/>
              </a:solidFill>
              <a:latin typeface="Roboto Condensed"/>
              <a:ea typeface="Roboto Condensed"/>
              <a:cs typeface="Roboto Condensed"/>
              <a:sym typeface="Roboto Condensed"/>
            </a:endParaRPr>
          </a:p>
        </p:txBody>
      </p:sp>
      <p:sp>
        <p:nvSpPr>
          <p:cNvPr id="303" name="Google Shape;303;g11636cd8fdd_0_0"/>
          <p:cNvSpPr txBox="1"/>
          <p:nvPr/>
        </p:nvSpPr>
        <p:spPr>
          <a:xfrm>
            <a:off x="527475" y="3294800"/>
            <a:ext cx="8425200" cy="89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latin typeface="Roboto Condensed"/>
                <a:ea typeface="Roboto Condensed"/>
                <a:cs typeface="Roboto Condensed"/>
                <a:sym typeface="Roboto Condensed"/>
              </a:rPr>
              <a:t>Q9：如果用網購方式購買飾品(穿戴式商品)，是否會顧慮實際穿戴樣式可能不合適</a:t>
            </a:r>
            <a:endParaRPr sz="1800">
              <a:solidFill>
                <a:schemeClr val="dk1"/>
              </a:solidFill>
              <a:latin typeface="Roboto Condensed"/>
              <a:ea typeface="Roboto Condensed"/>
              <a:cs typeface="Roboto Condensed"/>
              <a:sym typeface="Roboto Condensed"/>
            </a:endParaRPr>
          </a:p>
          <a:p>
            <a:pPr marL="0" lvl="0" indent="457200" algn="l" rtl="0">
              <a:lnSpc>
                <a:spcPct val="100000"/>
              </a:lnSpc>
              <a:spcBef>
                <a:spcPts val="1200"/>
              </a:spcBef>
              <a:spcAft>
                <a:spcPts val="1200"/>
              </a:spcAft>
              <a:buNone/>
            </a:pPr>
            <a:r>
              <a:rPr lang="en" sz="1800">
                <a:solidFill>
                  <a:schemeClr val="dk1"/>
                </a:solidFill>
                <a:latin typeface="Roboto Condensed"/>
                <a:ea typeface="Roboto Condensed"/>
                <a:cs typeface="Roboto Condensed"/>
                <a:sym typeface="Roboto Condensed"/>
              </a:rPr>
              <a:t>A9：92.6%的填答者有疑慮</a:t>
            </a:r>
            <a:endParaRPr sz="1800">
              <a:latin typeface="Roboto Condensed Light"/>
              <a:ea typeface="Roboto Condensed Light"/>
              <a:cs typeface="Roboto Condensed Light"/>
              <a:sym typeface="Roboto Condensed Light"/>
            </a:endParaRPr>
          </a:p>
        </p:txBody>
      </p:sp>
      <p:grpSp>
        <p:nvGrpSpPr>
          <p:cNvPr id="304" name="Google Shape;304;g11636cd8fdd_0_0"/>
          <p:cNvGrpSpPr/>
          <p:nvPr/>
        </p:nvGrpSpPr>
        <p:grpSpPr>
          <a:xfrm>
            <a:off x="1054058" y="2913974"/>
            <a:ext cx="3524687" cy="154175"/>
            <a:chOff x="3558802" y="4011314"/>
            <a:chExt cx="1866000" cy="111600"/>
          </a:xfrm>
        </p:grpSpPr>
        <p:sp>
          <p:nvSpPr>
            <p:cNvPr id="305" name="Google Shape;305;g11636cd8fdd_0_0"/>
            <p:cNvSpPr/>
            <p:nvPr/>
          </p:nvSpPr>
          <p:spPr>
            <a:xfrm rot="5400000" flipH="1">
              <a:off x="4436152" y="3134077"/>
              <a:ext cx="111300" cy="1866000"/>
            </a:xfrm>
            <a:prstGeom prst="round2SameRect">
              <a:avLst>
                <a:gd name="adj1" fmla="val 50000"/>
                <a:gd name="adj2" fmla="val 50000"/>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sp>
          <p:nvSpPr>
            <p:cNvPr id="306" name="Google Shape;306;g11636cd8fdd_0_0"/>
            <p:cNvSpPr/>
            <p:nvPr/>
          </p:nvSpPr>
          <p:spPr>
            <a:xfrm rot="5400000" flipH="1">
              <a:off x="4340614" y="3229814"/>
              <a:ext cx="111600" cy="16746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grpSp>
      <p:grpSp>
        <p:nvGrpSpPr>
          <p:cNvPr id="307" name="Google Shape;307;g11636cd8fdd_0_0"/>
          <p:cNvGrpSpPr/>
          <p:nvPr/>
        </p:nvGrpSpPr>
        <p:grpSpPr>
          <a:xfrm>
            <a:off x="1053951" y="4263814"/>
            <a:ext cx="3524687" cy="154172"/>
            <a:chOff x="3558802" y="4011081"/>
            <a:chExt cx="1866000" cy="111646"/>
          </a:xfrm>
        </p:grpSpPr>
        <p:sp>
          <p:nvSpPr>
            <p:cNvPr id="308" name="Google Shape;308;g11636cd8fdd_0_0"/>
            <p:cNvSpPr/>
            <p:nvPr/>
          </p:nvSpPr>
          <p:spPr>
            <a:xfrm rot="5400000" flipH="1">
              <a:off x="4436152" y="3134077"/>
              <a:ext cx="111300" cy="1866000"/>
            </a:xfrm>
            <a:prstGeom prst="round2SameRect">
              <a:avLst>
                <a:gd name="adj1" fmla="val 50000"/>
                <a:gd name="adj2" fmla="val 50000"/>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sp>
          <p:nvSpPr>
            <p:cNvPr id="309" name="Google Shape;309;g11636cd8fdd_0_0"/>
            <p:cNvSpPr/>
            <p:nvPr/>
          </p:nvSpPr>
          <p:spPr>
            <a:xfrm rot="5400000" flipH="1">
              <a:off x="4386001" y="3184281"/>
              <a:ext cx="111300" cy="17649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grpSp>
      <p:sp>
        <p:nvSpPr>
          <p:cNvPr id="310" name="Google Shape;310;g11636cd8fdd_0_0"/>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12/41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15f45ef391_2_162"/>
          <p:cNvSpPr txBox="1"/>
          <p:nvPr/>
        </p:nvSpPr>
        <p:spPr>
          <a:xfrm>
            <a:off x="527475" y="588875"/>
            <a:ext cx="7614600" cy="89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latin typeface="Roboto Condensed"/>
                <a:ea typeface="Roboto Condensed"/>
                <a:cs typeface="Roboto Condensed"/>
                <a:sym typeface="Roboto Condensed"/>
              </a:rPr>
              <a:t>Q11：我認為商品以「浮空投影」方式展示，會增加商品的新鮮度</a:t>
            </a:r>
            <a:endParaRPr sz="1800">
              <a:solidFill>
                <a:schemeClr val="dk1"/>
              </a:solidFill>
              <a:latin typeface="Roboto Condensed"/>
              <a:ea typeface="Roboto Condensed"/>
              <a:cs typeface="Roboto Condensed"/>
              <a:sym typeface="Roboto Condensed"/>
            </a:endParaRPr>
          </a:p>
          <a:p>
            <a:pPr marL="0" lvl="0" indent="457200" algn="l" rtl="0">
              <a:lnSpc>
                <a:spcPct val="100000"/>
              </a:lnSpc>
              <a:spcBef>
                <a:spcPts val="1200"/>
              </a:spcBef>
              <a:spcAft>
                <a:spcPts val="1200"/>
              </a:spcAft>
              <a:buNone/>
            </a:pPr>
            <a:r>
              <a:rPr lang="en" sz="1800">
                <a:solidFill>
                  <a:schemeClr val="dk1"/>
                </a:solidFill>
                <a:latin typeface="Roboto Condensed"/>
                <a:ea typeface="Roboto Condensed"/>
                <a:cs typeface="Roboto Condensed"/>
                <a:sym typeface="Roboto Condensed"/>
              </a:rPr>
              <a:t>A11：93.1%的填答者抱持正向觀點</a:t>
            </a:r>
            <a:endParaRPr sz="1800">
              <a:solidFill>
                <a:schemeClr val="dk1"/>
              </a:solidFill>
              <a:latin typeface="Roboto Condensed"/>
              <a:ea typeface="Roboto Condensed"/>
              <a:cs typeface="Roboto Condensed"/>
              <a:sym typeface="Roboto Condensed"/>
            </a:endParaRPr>
          </a:p>
        </p:txBody>
      </p:sp>
      <p:sp>
        <p:nvSpPr>
          <p:cNvPr id="316" name="Google Shape;316;g115f45ef391_2_162"/>
          <p:cNvSpPr txBox="1"/>
          <p:nvPr/>
        </p:nvSpPr>
        <p:spPr>
          <a:xfrm>
            <a:off x="503250" y="1944800"/>
            <a:ext cx="8137500" cy="89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latin typeface="Roboto Condensed"/>
                <a:ea typeface="Roboto Condensed"/>
                <a:cs typeface="Roboto Condensed"/>
                <a:sym typeface="Roboto Condensed"/>
              </a:rPr>
              <a:t>Q12：我認為商品以「浮空投影」方式展示，會增加我購買商品的意願</a:t>
            </a:r>
            <a:endParaRPr sz="1800">
              <a:solidFill>
                <a:schemeClr val="dk1"/>
              </a:solidFill>
              <a:latin typeface="Roboto Condensed"/>
              <a:ea typeface="Roboto Condensed"/>
              <a:cs typeface="Roboto Condensed"/>
              <a:sym typeface="Roboto Condensed"/>
            </a:endParaRPr>
          </a:p>
          <a:p>
            <a:pPr marL="0" lvl="0" indent="457200" algn="l" rtl="0">
              <a:lnSpc>
                <a:spcPct val="100000"/>
              </a:lnSpc>
              <a:spcBef>
                <a:spcPts val="1200"/>
              </a:spcBef>
              <a:spcAft>
                <a:spcPts val="1200"/>
              </a:spcAft>
              <a:buNone/>
            </a:pPr>
            <a:r>
              <a:rPr lang="en" sz="1800">
                <a:solidFill>
                  <a:schemeClr val="dk1"/>
                </a:solidFill>
                <a:latin typeface="Roboto Condensed"/>
                <a:ea typeface="Roboto Condensed"/>
                <a:cs typeface="Roboto Condensed"/>
                <a:sym typeface="Roboto Condensed"/>
              </a:rPr>
              <a:t>A12：54.6%的填答者持正向觀點</a:t>
            </a:r>
            <a:endParaRPr sz="1800">
              <a:solidFill>
                <a:schemeClr val="dk1"/>
              </a:solidFill>
              <a:latin typeface="Roboto Condensed"/>
              <a:ea typeface="Roboto Condensed"/>
              <a:cs typeface="Roboto Condensed"/>
              <a:sym typeface="Roboto Condensed"/>
            </a:endParaRPr>
          </a:p>
        </p:txBody>
      </p:sp>
      <p:grpSp>
        <p:nvGrpSpPr>
          <p:cNvPr id="317" name="Google Shape;317;g115f45ef391_2_162"/>
          <p:cNvGrpSpPr/>
          <p:nvPr/>
        </p:nvGrpSpPr>
        <p:grpSpPr>
          <a:xfrm>
            <a:off x="1054058" y="1558029"/>
            <a:ext cx="3524687" cy="153787"/>
            <a:chOff x="3558802" y="4011408"/>
            <a:chExt cx="1866000" cy="111319"/>
          </a:xfrm>
        </p:grpSpPr>
        <p:sp>
          <p:nvSpPr>
            <p:cNvPr id="318" name="Google Shape;318;g115f45ef391_2_162"/>
            <p:cNvSpPr/>
            <p:nvPr/>
          </p:nvSpPr>
          <p:spPr>
            <a:xfrm rot="5400000" flipH="1">
              <a:off x="4436152" y="3134077"/>
              <a:ext cx="111300" cy="1866000"/>
            </a:xfrm>
            <a:prstGeom prst="round2SameRect">
              <a:avLst>
                <a:gd name="adj1" fmla="val 50000"/>
                <a:gd name="adj2" fmla="val 50000"/>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sp>
          <p:nvSpPr>
            <p:cNvPr id="319" name="Google Shape;319;g115f45ef391_2_162"/>
            <p:cNvSpPr/>
            <p:nvPr/>
          </p:nvSpPr>
          <p:spPr>
            <a:xfrm rot="5400000" flipH="1">
              <a:off x="4379261" y="3191058"/>
              <a:ext cx="111000" cy="17517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grpSp>
      <p:grpSp>
        <p:nvGrpSpPr>
          <p:cNvPr id="320" name="Google Shape;320;g115f45ef391_2_162"/>
          <p:cNvGrpSpPr/>
          <p:nvPr/>
        </p:nvGrpSpPr>
        <p:grpSpPr>
          <a:xfrm>
            <a:off x="1054058" y="2914075"/>
            <a:ext cx="3524687" cy="154175"/>
            <a:chOff x="3558802" y="4011260"/>
            <a:chExt cx="1866000" cy="111600"/>
          </a:xfrm>
        </p:grpSpPr>
        <p:sp>
          <p:nvSpPr>
            <p:cNvPr id="321" name="Google Shape;321;g115f45ef391_2_162"/>
            <p:cNvSpPr/>
            <p:nvPr/>
          </p:nvSpPr>
          <p:spPr>
            <a:xfrm rot="5400000" flipH="1">
              <a:off x="4436152" y="3134077"/>
              <a:ext cx="111300" cy="1866000"/>
            </a:xfrm>
            <a:prstGeom prst="round2SameRect">
              <a:avLst>
                <a:gd name="adj1" fmla="val 50000"/>
                <a:gd name="adj2" fmla="val 50000"/>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sp>
          <p:nvSpPr>
            <p:cNvPr id="322" name="Google Shape;322;g115f45ef391_2_162"/>
            <p:cNvSpPr/>
            <p:nvPr/>
          </p:nvSpPr>
          <p:spPr>
            <a:xfrm rot="5400000" flipH="1">
              <a:off x="4013358" y="3557210"/>
              <a:ext cx="111600" cy="10197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grpSp>
      <p:sp>
        <p:nvSpPr>
          <p:cNvPr id="323" name="Google Shape;323;g115f45ef391_2_162"/>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13/41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115fe2d86a2_3_0"/>
          <p:cNvSpPr txBox="1"/>
          <p:nvPr/>
        </p:nvSpPr>
        <p:spPr>
          <a:xfrm>
            <a:off x="527475" y="588875"/>
            <a:ext cx="8348700" cy="89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latin typeface="Roboto Condensed"/>
                <a:ea typeface="Roboto Condensed"/>
                <a:cs typeface="Roboto Condensed"/>
                <a:sym typeface="Roboto Condensed"/>
              </a:rPr>
              <a:t>Q13：我覺得以「浮空投影」方式模擬配戴商品能解決商品尺寸可能不合適的顧慮</a:t>
            </a:r>
            <a:endParaRPr sz="1800">
              <a:solidFill>
                <a:schemeClr val="dk1"/>
              </a:solidFill>
              <a:latin typeface="Roboto Condensed"/>
              <a:ea typeface="Roboto Condensed"/>
              <a:cs typeface="Roboto Condensed"/>
              <a:sym typeface="Roboto Condensed"/>
            </a:endParaRPr>
          </a:p>
          <a:p>
            <a:pPr marL="0" lvl="0" indent="457200" algn="l" rtl="0">
              <a:lnSpc>
                <a:spcPct val="100000"/>
              </a:lnSpc>
              <a:spcBef>
                <a:spcPts val="1200"/>
              </a:spcBef>
              <a:spcAft>
                <a:spcPts val="1200"/>
              </a:spcAft>
              <a:buNone/>
            </a:pPr>
            <a:r>
              <a:rPr lang="en" sz="1800">
                <a:solidFill>
                  <a:schemeClr val="dk1"/>
                </a:solidFill>
                <a:latin typeface="Roboto Condensed"/>
                <a:ea typeface="Roboto Condensed"/>
                <a:cs typeface="Roboto Condensed"/>
                <a:sym typeface="Roboto Condensed"/>
              </a:rPr>
              <a:t>A13：62.3%的填答者持正向觀點 </a:t>
            </a:r>
            <a:endParaRPr sz="1800">
              <a:solidFill>
                <a:schemeClr val="dk1"/>
              </a:solidFill>
              <a:latin typeface="Roboto Condensed"/>
              <a:ea typeface="Roboto Condensed"/>
              <a:cs typeface="Roboto Condensed"/>
              <a:sym typeface="Roboto Condensed"/>
            </a:endParaRPr>
          </a:p>
        </p:txBody>
      </p:sp>
      <p:sp>
        <p:nvSpPr>
          <p:cNvPr id="329" name="Google Shape;329;g115fe2d86a2_3_0"/>
          <p:cNvSpPr txBox="1"/>
          <p:nvPr/>
        </p:nvSpPr>
        <p:spPr>
          <a:xfrm>
            <a:off x="503250" y="1944800"/>
            <a:ext cx="8137500" cy="89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latin typeface="Roboto Condensed"/>
                <a:ea typeface="Roboto Condensed"/>
                <a:cs typeface="Roboto Condensed"/>
                <a:sym typeface="Roboto Condensed"/>
              </a:rPr>
              <a:t>Q14：我覺得「浮空投影」方式模擬配戴商品能解決商品樣式可能不合適的顧慮</a:t>
            </a:r>
            <a:endParaRPr sz="1800">
              <a:solidFill>
                <a:schemeClr val="dk1"/>
              </a:solidFill>
              <a:latin typeface="Roboto Condensed"/>
              <a:ea typeface="Roboto Condensed"/>
              <a:cs typeface="Roboto Condensed"/>
              <a:sym typeface="Roboto Condensed"/>
            </a:endParaRPr>
          </a:p>
          <a:p>
            <a:pPr marL="0" lvl="0" indent="457200" algn="l" rtl="0">
              <a:lnSpc>
                <a:spcPct val="100000"/>
              </a:lnSpc>
              <a:spcBef>
                <a:spcPts val="1200"/>
              </a:spcBef>
              <a:spcAft>
                <a:spcPts val="1200"/>
              </a:spcAft>
              <a:buNone/>
            </a:pPr>
            <a:r>
              <a:rPr lang="en" sz="1800">
                <a:solidFill>
                  <a:schemeClr val="dk1"/>
                </a:solidFill>
                <a:latin typeface="Roboto Condensed"/>
                <a:ea typeface="Roboto Condensed"/>
                <a:cs typeface="Roboto Condensed"/>
                <a:sym typeface="Roboto Condensed"/>
              </a:rPr>
              <a:t>A14：65.4%的填答者持正向觀點 </a:t>
            </a:r>
            <a:endParaRPr sz="1800">
              <a:solidFill>
                <a:schemeClr val="dk1"/>
              </a:solidFill>
              <a:latin typeface="Roboto Condensed"/>
              <a:ea typeface="Roboto Condensed"/>
              <a:cs typeface="Roboto Condensed"/>
              <a:sym typeface="Roboto Condensed"/>
            </a:endParaRPr>
          </a:p>
        </p:txBody>
      </p:sp>
      <p:grpSp>
        <p:nvGrpSpPr>
          <p:cNvPr id="330" name="Google Shape;330;g115fe2d86a2_3_0"/>
          <p:cNvGrpSpPr/>
          <p:nvPr/>
        </p:nvGrpSpPr>
        <p:grpSpPr>
          <a:xfrm>
            <a:off x="1054058" y="1557885"/>
            <a:ext cx="3524687" cy="154590"/>
            <a:chOff x="3558802" y="4011223"/>
            <a:chExt cx="1866000" cy="111900"/>
          </a:xfrm>
        </p:grpSpPr>
        <p:sp>
          <p:nvSpPr>
            <p:cNvPr id="331" name="Google Shape;331;g115fe2d86a2_3_0"/>
            <p:cNvSpPr/>
            <p:nvPr/>
          </p:nvSpPr>
          <p:spPr>
            <a:xfrm rot="5400000" flipH="1">
              <a:off x="4436152" y="3134077"/>
              <a:ext cx="111300" cy="1866000"/>
            </a:xfrm>
            <a:prstGeom prst="round2SameRect">
              <a:avLst>
                <a:gd name="adj1" fmla="val 50000"/>
                <a:gd name="adj2" fmla="val 50000"/>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sp>
          <p:nvSpPr>
            <p:cNvPr id="332" name="Google Shape;332;g115fe2d86a2_3_0"/>
            <p:cNvSpPr/>
            <p:nvPr/>
          </p:nvSpPr>
          <p:spPr>
            <a:xfrm rot="5400000" flipH="1">
              <a:off x="4084877" y="3485323"/>
              <a:ext cx="111900" cy="11637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grpSp>
      <p:grpSp>
        <p:nvGrpSpPr>
          <p:cNvPr id="333" name="Google Shape;333;g115fe2d86a2_3_0"/>
          <p:cNvGrpSpPr/>
          <p:nvPr/>
        </p:nvGrpSpPr>
        <p:grpSpPr>
          <a:xfrm>
            <a:off x="1054058" y="2913960"/>
            <a:ext cx="3524687" cy="154590"/>
            <a:chOff x="3558802" y="4011232"/>
            <a:chExt cx="1866000" cy="111900"/>
          </a:xfrm>
        </p:grpSpPr>
        <p:sp>
          <p:nvSpPr>
            <p:cNvPr id="334" name="Google Shape;334;g115fe2d86a2_3_0"/>
            <p:cNvSpPr/>
            <p:nvPr/>
          </p:nvSpPr>
          <p:spPr>
            <a:xfrm rot="5400000" flipH="1">
              <a:off x="4436152" y="3134077"/>
              <a:ext cx="111300" cy="1866000"/>
            </a:xfrm>
            <a:prstGeom prst="round2SameRect">
              <a:avLst>
                <a:gd name="adj1" fmla="val 50000"/>
                <a:gd name="adj2" fmla="val 50000"/>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sp>
          <p:nvSpPr>
            <p:cNvPr id="335" name="Google Shape;335;g115fe2d86a2_3_0"/>
            <p:cNvSpPr/>
            <p:nvPr/>
          </p:nvSpPr>
          <p:spPr>
            <a:xfrm rot="5400000" flipH="1">
              <a:off x="4105091" y="3465232"/>
              <a:ext cx="111900" cy="12039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grpSp>
      <p:sp>
        <p:nvSpPr>
          <p:cNvPr id="336" name="Google Shape;336;g115fe2d86a2_3_0"/>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14/41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15fe2d86a2_3_51"/>
          <p:cNvSpPr txBox="1"/>
          <p:nvPr/>
        </p:nvSpPr>
        <p:spPr>
          <a:xfrm>
            <a:off x="527475" y="588875"/>
            <a:ext cx="8348700" cy="89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latin typeface="Roboto Condensed"/>
                <a:ea typeface="Roboto Condensed"/>
                <a:cs typeface="Roboto Condensed"/>
                <a:sym typeface="Roboto Condensed"/>
              </a:rPr>
              <a:t>Q15：經過上面介紹，我會想體驗「浮空投影系統」的功能</a:t>
            </a:r>
            <a:endParaRPr sz="1800">
              <a:solidFill>
                <a:schemeClr val="dk1"/>
              </a:solidFill>
              <a:latin typeface="Roboto Condensed"/>
              <a:ea typeface="Roboto Condensed"/>
              <a:cs typeface="Roboto Condensed"/>
              <a:sym typeface="Roboto Condensed"/>
            </a:endParaRPr>
          </a:p>
          <a:p>
            <a:pPr marL="0" lvl="0" indent="457200" algn="l" rtl="0">
              <a:lnSpc>
                <a:spcPct val="100000"/>
              </a:lnSpc>
              <a:spcBef>
                <a:spcPts val="1200"/>
              </a:spcBef>
              <a:spcAft>
                <a:spcPts val="1200"/>
              </a:spcAft>
              <a:buNone/>
            </a:pPr>
            <a:r>
              <a:rPr lang="en" sz="1800">
                <a:solidFill>
                  <a:schemeClr val="dk1"/>
                </a:solidFill>
                <a:latin typeface="Roboto Condensed"/>
                <a:ea typeface="Roboto Condensed"/>
                <a:cs typeface="Roboto Condensed"/>
                <a:sym typeface="Roboto Condensed"/>
              </a:rPr>
              <a:t>A15：85.3%的填答者持正向觀點 </a:t>
            </a:r>
            <a:endParaRPr sz="1800">
              <a:solidFill>
                <a:schemeClr val="dk1"/>
              </a:solidFill>
              <a:latin typeface="Roboto Condensed"/>
              <a:ea typeface="Roboto Condensed"/>
              <a:cs typeface="Roboto Condensed"/>
              <a:sym typeface="Roboto Condensed"/>
            </a:endParaRPr>
          </a:p>
        </p:txBody>
      </p:sp>
      <p:sp>
        <p:nvSpPr>
          <p:cNvPr id="342" name="Google Shape;342;g115fe2d86a2_3_51"/>
          <p:cNvSpPr txBox="1"/>
          <p:nvPr/>
        </p:nvSpPr>
        <p:spPr>
          <a:xfrm>
            <a:off x="503250" y="1944800"/>
            <a:ext cx="8137500" cy="8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Condensed"/>
                <a:ea typeface="Roboto Condensed"/>
                <a:cs typeface="Roboto Condensed"/>
                <a:sym typeface="Roboto Condensed"/>
              </a:rPr>
              <a:t>Q16：我會想推薦親友體驗「浮空投影系統」的功能</a:t>
            </a:r>
            <a:endParaRPr sz="1800">
              <a:solidFill>
                <a:schemeClr val="dk1"/>
              </a:solidFill>
              <a:latin typeface="Roboto Condensed"/>
              <a:ea typeface="Roboto Condensed"/>
              <a:cs typeface="Roboto Condensed"/>
              <a:sym typeface="Roboto Condensed"/>
            </a:endParaRPr>
          </a:p>
          <a:p>
            <a:pPr marL="0" lvl="0" indent="457200" algn="l" rtl="0">
              <a:spcBef>
                <a:spcPts val="1200"/>
              </a:spcBef>
              <a:spcAft>
                <a:spcPts val="1200"/>
              </a:spcAft>
              <a:buNone/>
            </a:pPr>
            <a:r>
              <a:rPr lang="en" sz="1800">
                <a:solidFill>
                  <a:schemeClr val="dk1"/>
                </a:solidFill>
                <a:latin typeface="Roboto Condensed"/>
                <a:ea typeface="Roboto Condensed"/>
                <a:cs typeface="Roboto Condensed"/>
                <a:sym typeface="Roboto Condensed"/>
              </a:rPr>
              <a:t>A16：68.4%的填答者持正向觀點</a:t>
            </a:r>
            <a:endParaRPr sz="1800">
              <a:solidFill>
                <a:schemeClr val="dk1"/>
              </a:solidFill>
              <a:latin typeface="Roboto Condensed"/>
              <a:ea typeface="Roboto Condensed"/>
              <a:cs typeface="Roboto Condensed"/>
              <a:sym typeface="Roboto Condensed"/>
            </a:endParaRPr>
          </a:p>
        </p:txBody>
      </p:sp>
      <p:grpSp>
        <p:nvGrpSpPr>
          <p:cNvPr id="343" name="Google Shape;343;g115fe2d86a2_3_51"/>
          <p:cNvGrpSpPr/>
          <p:nvPr/>
        </p:nvGrpSpPr>
        <p:grpSpPr>
          <a:xfrm>
            <a:off x="1054058" y="1555464"/>
            <a:ext cx="3524687" cy="153901"/>
            <a:chOff x="3558802" y="4011326"/>
            <a:chExt cx="1866000" cy="111401"/>
          </a:xfrm>
        </p:grpSpPr>
        <p:sp>
          <p:nvSpPr>
            <p:cNvPr id="344" name="Google Shape;344;g115fe2d86a2_3_51"/>
            <p:cNvSpPr/>
            <p:nvPr/>
          </p:nvSpPr>
          <p:spPr>
            <a:xfrm rot="5400000" flipH="1">
              <a:off x="4436152" y="3134077"/>
              <a:ext cx="111300" cy="1866000"/>
            </a:xfrm>
            <a:prstGeom prst="round2SameRect">
              <a:avLst>
                <a:gd name="adj1" fmla="val 50000"/>
                <a:gd name="adj2" fmla="val 50000"/>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sp>
          <p:nvSpPr>
            <p:cNvPr id="345" name="Google Shape;345;g115fe2d86a2_3_51"/>
            <p:cNvSpPr/>
            <p:nvPr/>
          </p:nvSpPr>
          <p:spPr>
            <a:xfrm rot="5400000" flipH="1">
              <a:off x="4330741" y="3239876"/>
              <a:ext cx="111300" cy="16542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grpSp>
      <p:grpSp>
        <p:nvGrpSpPr>
          <p:cNvPr id="346" name="Google Shape;346;g115fe2d86a2_3_51"/>
          <p:cNvGrpSpPr/>
          <p:nvPr/>
        </p:nvGrpSpPr>
        <p:grpSpPr>
          <a:xfrm>
            <a:off x="1054058" y="2908670"/>
            <a:ext cx="3524687" cy="155004"/>
            <a:chOff x="3558802" y="4011004"/>
            <a:chExt cx="1866000" cy="112200"/>
          </a:xfrm>
        </p:grpSpPr>
        <p:sp>
          <p:nvSpPr>
            <p:cNvPr id="347" name="Google Shape;347;g115fe2d86a2_3_51"/>
            <p:cNvSpPr/>
            <p:nvPr/>
          </p:nvSpPr>
          <p:spPr>
            <a:xfrm rot="5400000" flipH="1">
              <a:off x="4436152" y="3134077"/>
              <a:ext cx="111300" cy="1866000"/>
            </a:xfrm>
            <a:prstGeom prst="round2SameRect">
              <a:avLst>
                <a:gd name="adj1" fmla="val 50000"/>
                <a:gd name="adj2" fmla="val 50000"/>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sp>
          <p:nvSpPr>
            <p:cNvPr id="348" name="Google Shape;348;g115fe2d86a2_3_51"/>
            <p:cNvSpPr/>
            <p:nvPr/>
          </p:nvSpPr>
          <p:spPr>
            <a:xfrm rot="5400000" flipH="1">
              <a:off x="4156328" y="3413704"/>
              <a:ext cx="112200" cy="13068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rgbClr val="000000"/>
                </a:solidFill>
                <a:latin typeface="Roboto Condensed"/>
                <a:ea typeface="Roboto Condensed"/>
                <a:cs typeface="Roboto Condensed"/>
                <a:sym typeface="Roboto Condensed"/>
              </a:endParaRPr>
            </a:p>
          </p:txBody>
        </p:sp>
      </p:grpSp>
      <p:sp>
        <p:nvSpPr>
          <p:cNvPr id="349" name="Google Shape;349;g115fe2d86a2_3_51"/>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15/41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15f2e134fe_0_313"/>
          <p:cNvSpPr txBox="1">
            <a:spLocks noGrp="1"/>
          </p:cNvSpPr>
          <p:nvPr>
            <p:ph type="ctrTitle"/>
          </p:nvPr>
        </p:nvSpPr>
        <p:spPr>
          <a:xfrm>
            <a:off x="2638350" y="2254499"/>
            <a:ext cx="3867300" cy="634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a:t>可行性分析</a:t>
            </a:r>
            <a:endParaRPr/>
          </a:p>
        </p:txBody>
      </p:sp>
      <p:cxnSp>
        <p:nvCxnSpPr>
          <p:cNvPr id="355" name="Google Shape;355;g115f2e134fe_0_313"/>
          <p:cNvCxnSpPr/>
          <p:nvPr/>
        </p:nvCxnSpPr>
        <p:spPr>
          <a:xfrm>
            <a:off x="4569600" y="1494500"/>
            <a:ext cx="4574400" cy="0"/>
          </a:xfrm>
          <a:prstGeom prst="straightConnector1">
            <a:avLst/>
          </a:prstGeom>
          <a:noFill/>
          <a:ln w="9525" cap="flat" cmpd="sng">
            <a:solidFill>
              <a:schemeClr val="dk1"/>
            </a:solidFill>
            <a:prstDash val="solid"/>
            <a:round/>
            <a:headEnd type="none" w="sm" len="sm"/>
            <a:tailEnd type="none" w="sm" len="sm"/>
          </a:ln>
        </p:spPr>
      </p:cxnSp>
      <p:cxnSp>
        <p:nvCxnSpPr>
          <p:cNvPr id="356" name="Google Shape;356;g115f2e134fe_0_313"/>
          <p:cNvCxnSpPr/>
          <p:nvPr/>
        </p:nvCxnSpPr>
        <p:spPr>
          <a:xfrm>
            <a:off x="0" y="3568175"/>
            <a:ext cx="4574400" cy="0"/>
          </a:xfrm>
          <a:prstGeom prst="straightConnector1">
            <a:avLst/>
          </a:prstGeom>
          <a:noFill/>
          <a:ln w="9525" cap="flat" cmpd="sng">
            <a:solidFill>
              <a:schemeClr val="dk1"/>
            </a:solidFill>
            <a:prstDash val="solid"/>
            <a:round/>
            <a:headEnd type="none" w="sm" len="sm"/>
            <a:tailEnd type="none" w="sm" len="sm"/>
          </a:ln>
        </p:spPr>
      </p:cxnSp>
      <p:sp>
        <p:nvSpPr>
          <p:cNvPr id="357" name="Google Shape;357;g115f2e134fe_0_313"/>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16/41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115f2e134fe_0_52"/>
          <p:cNvSpPr txBox="1">
            <a:spLocks noGrp="1"/>
          </p:cNvSpPr>
          <p:nvPr>
            <p:ph type="ctrTitle"/>
          </p:nvPr>
        </p:nvSpPr>
        <p:spPr>
          <a:xfrm>
            <a:off x="1964850" y="352850"/>
            <a:ext cx="5214300" cy="68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3600" b="0"/>
              <a:t>作業可行性</a:t>
            </a:r>
            <a:endParaRPr sz="3600"/>
          </a:p>
        </p:txBody>
      </p:sp>
      <p:sp>
        <p:nvSpPr>
          <p:cNvPr id="363" name="Google Shape;363;g115f2e134fe_0_52"/>
          <p:cNvSpPr txBox="1">
            <a:spLocks noGrp="1"/>
          </p:cNvSpPr>
          <p:nvPr>
            <p:ph type="body" idx="1"/>
          </p:nvPr>
        </p:nvSpPr>
        <p:spPr>
          <a:xfrm>
            <a:off x="921500" y="1250625"/>
            <a:ext cx="7080300" cy="323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latin typeface="Roboto Condensed"/>
                <a:ea typeface="Roboto Condensed"/>
                <a:cs typeface="Roboto Condensed"/>
                <a:sym typeface="Roboto Condensed"/>
              </a:rPr>
              <a:t>　　研究浮空投影的動機為利用此項技術將商品立體呈現在顧客面前並依手勢操作減少接觸，達到以360度展示商品以及模擬使用者穿戴商品樣貌的目的。依照現在進行的項目和未來將要進行的項目，此項系統的作業可行性的分析結果為可行。</a:t>
            </a:r>
            <a:endParaRPr sz="1800">
              <a:latin typeface="Roboto Condensed"/>
              <a:ea typeface="Roboto Condensed"/>
              <a:cs typeface="Roboto Condensed"/>
              <a:sym typeface="Roboto Condensed"/>
            </a:endParaRPr>
          </a:p>
        </p:txBody>
      </p:sp>
      <p:sp>
        <p:nvSpPr>
          <p:cNvPr id="364" name="Google Shape;364;g115f2e134fe_0_52"/>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17/41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15f2e134fe_0_57"/>
          <p:cNvSpPr txBox="1">
            <a:spLocks noGrp="1"/>
          </p:cNvSpPr>
          <p:nvPr>
            <p:ph type="body" idx="1"/>
          </p:nvPr>
        </p:nvSpPr>
        <p:spPr>
          <a:xfrm>
            <a:off x="921500" y="1250625"/>
            <a:ext cx="7306200" cy="3363600"/>
          </a:xfrm>
          <a:prstGeom prst="rect">
            <a:avLst/>
          </a:prstGeom>
          <a:noFill/>
          <a:ln>
            <a:noFill/>
          </a:ln>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800">
                <a:latin typeface="Roboto Condensed"/>
                <a:ea typeface="Roboto Condensed"/>
                <a:cs typeface="Roboto Condensed"/>
                <a:sym typeface="Roboto Condensed"/>
              </a:rPr>
              <a:t>使用軟體： PyCharm、3DS Max、SQL Server，在官網上都有免費版本。投影機系上可提供，全息投影膜為3129元。</a:t>
            </a:r>
            <a:endParaRPr sz="1800">
              <a:latin typeface="Roboto Condensed"/>
              <a:ea typeface="Roboto Condensed"/>
              <a:cs typeface="Roboto Condensed"/>
              <a:sym typeface="Roboto Condensed"/>
            </a:endParaRPr>
          </a:p>
          <a:p>
            <a:pPr marL="0" lvl="0" indent="457200" algn="l" rtl="0">
              <a:lnSpc>
                <a:spcPct val="150000"/>
              </a:lnSpc>
              <a:spcBef>
                <a:spcPts val="0"/>
              </a:spcBef>
              <a:spcAft>
                <a:spcPts val="0"/>
              </a:spcAft>
              <a:buNone/>
            </a:pPr>
            <a:r>
              <a:rPr lang="en" sz="1800">
                <a:latin typeface="Roboto Condensed"/>
                <a:ea typeface="Roboto Condensed"/>
                <a:cs typeface="Roboto Condensed"/>
                <a:sym typeface="Roboto Condensed"/>
              </a:rPr>
              <a:t>人事成本：以一週6小時，基本工資為160元/小時計算，開發時間預計從2021年9月1日至2022年11月30日，共計15個月。人事成本應為6*160*4*15=$57,600元。</a:t>
            </a:r>
            <a:endParaRPr sz="1800">
              <a:latin typeface="Roboto Condensed"/>
              <a:ea typeface="Roboto Condensed"/>
              <a:cs typeface="Roboto Condensed"/>
              <a:sym typeface="Roboto Condensed"/>
            </a:endParaRPr>
          </a:p>
          <a:p>
            <a:pPr marL="0" lvl="0" indent="457200" algn="l" rtl="0">
              <a:lnSpc>
                <a:spcPct val="150000"/>
              </a:lnSpc>
              <a:spcBef>
                <a:spcPts val="0"/>
              </a:spcBef>
              <a:spcAft>
                <a:spcPts val="0"/>
              </a:spcAft>
              <a:buNone/>
            </a:pPr>
            <a:r>
              <a:rPr lang="en" sz="1800">
                <a:latin typeface="Roboto Condensed"/>
                <a:ea typeface="Roboto Condensed"/>
                <a:cs typeface="Roboto Condensed"/>
                <a:sym typeface="Roboto Condensed"/>
              </a:rPr>
              <a:t>因本系統屬於資訊管理系專題開發的總結性學習成果評量，隸屬於學生個體必須自行吸收的學習成本，故不計入人事成本考量。經濟可行性分析結果為可行。</a:t>
            </a:r>
            <a:endParaRPr sz="1800">
              <a:latin typeface="Roboto Condensed"/>
              <a:ea typeface="Roboto Condensed"/>
              <a:cs typeface="Roboto Condensed"/>
              <a:sym typeface="Roboto Condensed"/>
            </a:endParaRPr>
          </a:p>
        </p:txBody>
      </p:sp>
      <p:sp>
        <p:nvSpPr>
          <p:cNvPr id="370" name="Google Shape;370;g115f2e134fe_0_57"/>
          <p:cNvSpPr txBox="1">
            <a:spLocks noGrp="1"/>
          </p:cNvSpPr>
          <p:nvPr>
            <p:ph type="ctrTitle"/>
          </p:nvPr>
        </p:nvSpPr>
        <p:spPr>
          <a:xfrm>
            <a:off x="1964850" y="352850"/>
            <a:ext cx="5214300" cy="69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3600" b="0"/>
              <a:t>經濟可行性</a:t>
            </a:r>
            <a:endParaRPr sz="3600"/>
          </a:p>
        </p:txBody>
      </p:sp>
      <p:sp>
        <p:nvSpPr>
          <p:cNvPr id="371" name="Google Shape;371;g115f2e134fe_0_57"/>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18/41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115f2e134fe_1_43"/>
          <p:cNvSpPr txBox="1">
            <a:spLocks noGrp="1"/>
          </p:cNvSpPr>
          <p:nvPr>
            <p:ph type="ctrTitle"/>
          </p:nvPr>
        </p:nvSpPr>
        <p:spPr>
          <a:xfrm>
            <a:off x="510300" y="608850"/>
            <a:ext cx="684900" cy="117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3200"/>
              <a:t>大綱</a:t>
            </a:r>
            <a:endParaRPr sz="3200"/>
          </a:p>
        </p:txBody>
      </p:sp>
      <p:sp>
        <p:nvSpPr>
          <p:cNvPr id="166" name="Google Shape;166;g115f2e134fe_1_43"/>
          <p:cNvSpPr txBox="1">
            <a:spLocks noGrp="1"/>
          </p:cNvSpPr>
          <p:nvPr>
            <p:ph type="ctrTitle" idx="2"/>
          </p:nvPr>
        </p:nvSpPr>
        <p:spPr>
          <a:xfrm>
            <a:off x="2767900" y="282550"/>
            <a:ext cx="2073300" cy="1342800"/>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sz="1600"/>
              <a:t>緒論</a:t>
            </a:r>
            <a:endParaRPr sz="1600"/>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研究背景與動機</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研究目的</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系統特色與預期貢獻</a:t>
            </a:r>
            <a:endParaRPr b="0">
              <a:latin typeface="Roboto Condensed"/>
              <a:ea typeface="Roboto Condensed"/>
              <a:cs typeface="Roboto Condensed"/>
              <a:sym typeface="Roboto Condensed"/>
            </a:endParaRPr>
          </a:p>
        </p:txBody>
      </p:sp>
      <p:sp>
        <p:nvSpPr>
          <p:cNvPr id="167" name="Google Shape;167;g115f2e134fe_1_43"/>
          <p:cNvSpPr txBox="1">
            <a:spLocks noGrp="1"/>
          </p:cNvSpPr>
          <p:nvPr>
            <p:ph type="ctrTitle" idx="9"/>
          </p:nvPr>
        </p:nvSpPr>
        <p:spPr>
          <a:xfrm>
            <a:off x="2767900" y="1772374"/>
            <a:ext cx="2478000" cy="1274700"/>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sz="1600"/>
              <a:t>文獻探討</a:t>
            </a:r>
            <a:endParaRPr sz="1600"/>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浮空投影技術</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資料庫建構技術</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手勢追蹤技術</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3D建模技術</a:t>
            </a:r>
            <a:endParaRPr b="0">
              <a:latin typeface="Roboto Condensed Light"/>
              <a:ea typeface="Roboto Condensed Light"/>
              <a:cs typeface="Roboto Condensed Light"/>
              <a:sym typeface="Roboto Condensed Light"/>
            </a:endParaRPr>
          </a:p>
        </p:txBody>
      </p:sp>
      <p:sp>
        <p:nvSpPr>
          <p:cNvPr id="168" name="Google Shape;168;g115f2e134fe_1_43"/>
          <p:cNvSpPr txBox="1">
            <a:spLocks noGrp="1"/>
          </p:cNvSpPr>
          <p:nvPr>
            <p:ph type="title" idx="4"/>
          </p:nvPr>
        </p:nvSpPr>
        <p:spPr>
          <a:xfrm>
            <a:off x="1236756" y="1558683"/>
            <a:ext cx="11076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02</a:t>
            </a:r>
            <a:endParaRPr/>
          </a:p>
        </p:txBody>
      </p:sp>
      <p:cxnSp>
        <p:nvCxnSpPr>
          <p:cNvPr id="169" name="Google Shape;169;g115f2e134fe_1_43"/>
          <p:cNvCxnSpPr/>
          <p:nvPr/>
        </p:nvCxnSpPr>
        <p:spPr>
          <a:xfrm>
            <a:off x="2556113" y="-12"/>
            <a:ext cx="0" cy="2393700"/>
          </a:xfrm>
          <a:prstGeom prst="straightConnector1">
            <a:avLst/>
          </a:prstGeom>
          <a:noFill/>
          <a:ln w="9525" cap="flat" cmpd="sng">
            <a:solidFill>
              <a:schemeClr val="dk2"/>
            </a:solidFill>
            <a:prstDash val="solid"/>
            <a:round/>
            <a:headEnd type="none" w="sm" len="sm"/>
            <a:tailEnd type="none" w="sm" len="sm"/>
          </a:ln>
        </p:spPr>
      </p:cxnSp>
      <p:cxnSp>
        <p:nvCxnSpPr>
          <p:cNvPr id="170" name="Google Shape;170;g115f2e134fe_1_43"/>
          <p:cNvCxnSpPr/>
          <p:nvPr/>
        </p:nvCxnSpPr>
        <p:spPr>
          <a:xfrm>
            <a:off x="5711000" y="3113400"/>
            <a:ext cx="0" cy="2030100"/>
          </a:xfrm>
          <a:prstGeom prst="straightConnector1">
            <a:avLst/>
          </a:prstGeom>
          <a:noFill/>
          <a:ln w="9525" cap="flat" cmpd="sng">
            <a:solidFill>
              <a:schemeClr val="dk2"/>
            </a:solidFill>
            <a:prstDash val="solid"/>
            <a:round/>
            <a:headEnd type="none" w="sm" len="sm"/>
            <a:tailEnd type="none" w="sm" len="sm"/>
          </a:ln>
        </p:spPr>
      </p:cxnSp>
      <p:sp>
        <p:nvSpPr>
          <p:cNvPr id="171" name="Google Shape;171;g115f2e134fe_1_43"/>
          <p:cNvSpPr txBox="1">
            <a:spLocks noGrp="1"/>
          </p:cNvSpPr>
          <p:nvPr>
            <p:ph type="ctrTitle" idx="14"/>
          </p:nvPr>
        </p:nvSpPr>
        <p:spPr>
          <a:xfrm>
            <a:off x="2767900" y="3047075"/>
            <a:ext cx="2286900" cy="1819200"/>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sz="1600"/>
              <a:t>系統分析與設計</a:t>
            </a:r>
            <a:endParaRPr sz="1600"/>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問卷調查分析</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可行性分析</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功能分解圖 (FDD)</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資料流程圖 (DFD)</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使用案例圖 (Use Case)</a:t>
            </a:r>
            <a:endParaRPr b="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0">
                <a:latin typeface="Roboto Condensed Light"/>
                <a:ea typeface="Roboto Condensed Light"/>
                <a:cs typeface="Roboto Condensed Light"/>
                <a:sym typeface="Roboto Condensed Light"/>
              </a:rPr>
              <a:t>實體關係模型 (ER-Model)</a:t>
            </a:r>
            <a:endParaRPr b="0">
              <a:latin typeface="Roboto Condensed Light"/>
              <a:ea typeface="Roboto Condensed Light"/>
              <a:cs typeface="Roboto Condensed Light"/>
              <a:sym typeface="Roboto Condensed Light"/>
            </a:endParaRPr>
          </a:p>
        </p:txBody>
      </p:sp>
      <p:sp>
        <p:nvSpPr>
          <p:cNvPr id="172" name="Google Shape;172;g115f2e134fe_1_43"/>
          <p:cNvSpPr txBox="1">
            <a:spLocks noGrp="1"/>
          </p:cNvSpPr>
          <p:nvPr>
            <p:ph type="title" idx="7"/>
          </p:nvPr>
        </p:nvSpPr>
        <p:spPr>
          <a:xfrm>
            <a:off x="5947358" y="2960999"/>
            <a:ext cx="10722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04</a:t>
            </a:r>
            <a:endParaRPr/>
          </a:p>
        </p:txBody>
      </p:sp>
      <p:sp>
        <p:nvSpPr>
          <p:cNvPr id="173" name="Google Shape;173;g115f2e134fe_1_43"/>
          <p:cNvSpPr txBox="1">
            <a:spLocks noGrp="1"/>
          </p:cNvSpPr>
          <p:nvPr>
            <p:ph type="ctrTitle" idx="18"/>
          </p:nvPr>
        </p:nvSpPr>
        <p:spPr>
          <a:xfrm>
            <a:off x="6836900" y="3080875"/>
            <a:ext cx="1588200" cy="39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t>系統開發環境</a:t>
            </a:r>
            <a:endParaRPr sz="1600"/>
          </a:p>
        </p:txBody>
      </p:sp>
      <p:sp>
        <p:nvSpPr>
          <p:cNvPr id="174" name="Google Shape;174;g115f2e134fe_1_43"/>
          <p:cNvSpPr txBox="1">
            <a:spLocks noGrp="1"/>
          </p:cNvSpPr>
          <p:nvPr>
            <p:ph type="ctrTitle" idx="20"/>
          </p:nvPr>
        </p:nvSpPr>
        <p:spPr>
          <a:xfrm>
            <a:off x="5947349" y="4470038"/>
            <a:ext cx="1072200" cy="396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t>參考文獻</a:t>
            </a:r>
            <a:endParaRPr sz="1600"/>
          </a:p>
        </p:txBody>
      </p:sp>
      <p:sp>
        <p:nvSpPr>
          <p:cNvPr id="175" name="Google Shape;175;g115f2e134fe_1_43"/>
          <p:cNvSpPr txBox="1">
            <a:spLocks noGrp="1"/>
          </p:cNvSpPr>
          <p:nvPr>
            <p:ph type="title" idx="4"/>
          </p:nvPr>
        </p:nvSpPr>
        <p:spPr>
          <a:xfrm>
            <a:off x="1195206" y="339483"/>
            <a:ext cx="11076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01</a:t>
            </a:r>
            <a:endParaRPr/>
          </a:p>
        </p:txBody>
      </p:sp>
      <p:sp>
        <p:nvSpPr>
          <p:cNvPr id="176" name="Google Shape;176;g115f2e134fe_1_43"/>
          <p:cNvSpPr txBox="1">
            <a:spLocks noGrp="1"/>
          </p:cNvSpPr>
          <p:nvPr>
            <p:ph type="title" idx="4"/>
          </p:nvPr>
        </p:nvSpPr>
        <p:spPr>
          <a:xfrm>
            <a:off x="1236756" y="2941708"/>
            <a:ext cx="11076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03</a:t>
            </a:r>
            <a:endParaRPr/>
          </a:p>
        </p:txBody>
      </p:sp>
      <p:sp>
        <p:nvSpPr>
          <p:cNvPr id="177" name="Google Shape;177;g115f2e134fe_1_43"/>
          <p:cNvSpPr txBox="1">
            <a:spLocks noGrp="1"/>
          </p:cNvSpPr>
          <p:nvPr>
            <p:ph type="title" idx="7"/>
          </p:nvPr>
        </p:nvSpPr>
        <p:spPr>
          <a:xfrm>
            <a:off x="5940483" y="3715536"/>
            <a:ext cx="10722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05</a:t>
            </a:r>
            <a:endParaRPr/>
          </a:p>
        </p:txBody>
      </p:sp>
      <p:sp>
        <p:nvSpPr>
          <p:cNvPr id="178" name="Google Shape;178;g115f2e134fe_1_43"/>
          <p:cNvSpPr txBox="1">
            <a:spLocks noGrp="1"/>
          </p:cNvSpPr>
          <p:nvPr>
            <p:ph type="ctrTitle" idx="18"/>
          </p:nvPr>
        </p:nvSpPr>
        <p:spPr>
          <a:xfrm>
            <a:off x="6830025" y="3835400"/>
            <a:ext cx="1588200" cy="39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t>結語</a:t>
            </a:r>
            <a:endParaRPr sz="1600"/>
          </a:p>
        </p:txBody>
      </p:sp>
      <p:sp>
        <p:nvSpPr>
          <p:cNvPr id="179" name="Google Shape;179;g115f2e134fe_1_43"/>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115f2e134fe_0_62"/>
          <p:cNvSpPr txBox="1">
            <a:spLocks noGrp="1"/>
          </p:cNvSpPr>
          <p:nvPr>
            <p:ph type="body" idx="1"/>
          </p:nvPr>
        </p:nvSpPr>
        <p:spPr>
          <a:xfrm>
            <a:off x="921500" y="1250625"/>
            <a:ext cx="7071300" cy="3347400"/>
          </a:xfrm>
          <a:prstGeom prst="rect">
            <a:avLst/>
          </a:prstGeom>
          <a:noFill/>
          <a:ln>
            <a:noFill/>
          </a:ln>
        </p:spPr>
        <p:txBody>
          <a:bodyPr spcFirstLastPara="1" wrap="square" lIns="91425" tIns="91425" rIns="91425" bIns="91425" anchor="t" anchorCtr="0">
            <a:noAutofit/>
          </a:bodyPr>
          <a:lstStyle/>
          <a:p>
            <a:pPr marL="0" marR="0" lvl="0" indent="457200" algn="l" rtl="0">
              <a:lnSpc>
                <a:spcPct val="150000"/>
              </a:lnSpc>
              <a:spcBef>
                <a:spcPts val="0"/>
              </a:spcBef>
              <a:spcAft>
                <a:spcPts val="0"/>
              </a:spcAft>
              <a:buNone/>
            </a:pPr>
            <a:r>
              <a:rPr lang="en" sz="1800">
                <a:latin typeface="Roboto Condensed"/>
                <a:ea typeface="Roboto Condensed"/>
                <a:cs typeface="Roboto Condensed"/>
                <a:sym typeface="Roboto Condensed"/>
              </a:rPr>
              <a:t>首飾的模型需參考真實店家的飾品樣本，需要先取得店家同意，否則會涉及著作權法。</a:t>
            </a:r>
            <a:endParaRPr sz="1800">
              <a:latin typeface="Roboto Condensed"/>
              <a:ea typeface="Roboto Condensed"/>
              <a:cs typeface="Roboto Condensed"/>
              <a:sym typeface="Roboto Condensed"/>
            </a:endParaRPr>
          </a:p>
          <a:p>
            <a:pPr marL="0" marR="0" lvl="0" indent="457200" algn="l" rtl="0">
              <a:lnSpc>
                <a:spcPct val="150000"/>
              </a:lnSpc>
              <a:spcBef>
                <a:spcPts val="1200"/>
              </a:spcBef>
              <a:spcAft>
                <a:spcPts val="0"/>
              </a:spcAft>
              <a:buNone/>
            </a:pPr>
            <a:r>
              <a:rPr lang="en" sz="1800">
                <a:latin typeface="Roboto Condensed"/>
                <a:ea typeface="Roboto Condensed"/>
                <a:cs typeface="Roboto Condensed"/>
                <a:sym typeface="Roboto Condensed"/>
              </a:rPr>
              <a:t>手勢追蹤的程式已在網路上公開，不涉及營業秘密法，保險起見需清楚註解資料來源。</a:t>
            </a:r>
            <a:endParaRPr sz="1800">
              <a:latin typeface="Roboto Condensed"/>
              <a:ea typeface="Roboto Condensed"/>
              <a:cs typeface="Roboto Condensed"/>
              <a:sym typeface="Roboto Condensed"/>
            </a:endParaRPr>
          </a:p>
          <a:p>
            <a:pPr marL="0" marR="0" lvl="0" indent="457200" algn="l" rtl="0">
              <a:lnSpc>
                <a:spcPct val="150000"/>
              </a:lnSpc>
              <a:spcBef>
                <a:spcPts val="1200"/>
              </a:spcBef>
              <a:spcAft>
                <a:spcPts val="1200"/>
              </a:spcAft>
              <a:buNone/>
            </a:pPr>
            <a:r>
              <a:rPr lang="en" sz="1800">
                <a:latin typeface="Roboto Condensed"/>
                <a:ea typeface="Roboto Condensed"/>
                <a:cs typeface="Roboto Condensed"/>
                <a:sym typeface="Roboto Condensed"/>
              </a:rPr>
              <a:t>構建資料庫時，可能需要店家以及其客戶的資料，可能涉及營業秘密法。</a:t>
            </a:r>
            <a:endParaRPr sz="1800">
              <a:latin typeface="Roboto Condensed"/>
              <a:ea typeface="Roboto Condensed"/>
              <a:cs typeface="Roboto Condensed"/>
              <a:sym typeface="Roboto Condensed"/>
            </a:endParaRPr>
          </a:p>
        </p:txBody>
      </p:sp>
      <p:sp>
        <p:nvSpPr>
          <p:cNvPr id="377" name="Google Shape;377;g115f2e134fe_0_62"/>
          <p:cNvSpPr txBox="1">
            <a:spLocks noGrp="1"/>
          </p:cNvSpPr>
          <p:nvPr>
            <p:ph type="ctrTitle"/>
          </p:nvPr>
        </p:nvSpPr>
        <p:spPr>
          <a:xfrm>
            <a:off x="1964850" y="352850"/>
            <a:ext cx="52143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0">
                <a:latin typeface="Manjari"/>
                <a:ea typeface="Manjari"/>
                <a:cs typeface="Manjari"/>
                <a:sym typeface="Manjari"/>
              </a:rPr>
              <a:t>法律可行性</a:t>
            </a:r>
            <a:endParaRPr sz="3600" b="0">
              <a:latin typeface="Arial"/>
              <a:ea typeface="Arial"/>
              <a:cs typeface="Arial"/>
              <a:sym typeface="Arial"/>
            </a:endParaRPr>
          </a:p>
        </p:txBody>
      </p:sp>
      <p:sp>
        <p:nvSpPr>
          <p:cNvPr id="378" name="Google Shape;378;g115f2e134fe_0_62"/>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19/41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15f2e134fe_0_67"/>
          <p:cNvSpPr txBox="1">
            <a:spLocks noGrp="1"/>
          </p:cNvSpPr>
          <p:nvPr>
            <p:ph type="body" idx="1"/>
          </p:nvPr>
        </p:nvSpPr>
        <p:spPr>
          <a:xfrm>
            <a:off x="921500" y="1250625"/>
            <a:ext cx="7071000" cy="3545700"/>
          </a:xfrm>
          <a:prstGeom prst="rect">
            <a:avLst/>
          </a:prstGeom>
          <a:noFill/>
          <a:ln>
            <a:noFill/>
          </a:ln>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800">
                <a:latin typeface="Roboto Condensed"/>
                <a:ea typeface="Roboto Condensed"/>
                <a:cs typeface="Roboto Condensed"/>
                <a:sym typeface="Roboto Condensed"/>
              </a:rPr>
              <a:t>開發語言為Python，環境為PyCharm，需架設網站方便消費者和賣家使用，資料庫建立可使用SQL Server ，３Ｄ建模技術使用的軟體是3DS Max。</a:t>
            </a:r>
            <a:endParaRPr sz="1800">
              <a:latin typeface="Roboto Condensed"/>
              <a:ea typeface="Roboto Condensed"/>
              <a:cs typeface="Roboto Condensed"/>
              <a:sym typeface="Roboto Condensed"/>
            </a:endParaRPr>
          </a:p>
          <a:p>
            <a:pPr marL="0" lvl="0" indent="457200" algn="l" rtl="0">
              <a:lnSpc>
                <a:spcPct val="150000"/>
              </a:lnSpc>
              <a:spcBef>
                <a:spcPts val="1200"/>
              </a:spcBef>
              <a:spcAft>
                <a:spcPts val="0"/>
              </a:spcAft>
              <a:buNone/>
            </a:pPr>
            <a:r>
              <a:rPr lang="en" sz="1800">
                <a:latin typeface="Roboto Condensed"/>
                <a:ea typeface="Roboto Condensed"/>
                <a:cs typeface="Roboto Condensed"/>
                <a:sym typeface="Roboto Condensed"/>
              </a:rPr>
              <a:t>參考已有的技術做改良，目前已找到相關技術，需自行改成適合本主題的運行方式，引用了網站上的Python程式碼，需另外修改。</a:t>
            </a:r>
            <a:endParaRPr sz="1800">
              <a:latin typeface="Roboto Condensed"/>
              <a:ea typeface="Roboto Condensed"/>
              <a:cs typeface="Roboto Condensed"/>
              <a:sym typeface="Roboto Condensed"/>
            </a:endParaRPr>
          </a:p>
          <a:p>
            <a:pPr marL="0" lvl="0" indent="457200" algn="l" rtl="0">
              <a:lnSpc>
                <a:spcPct val="150000"/>
              </a:lnSpc>
              <a:spcBef>
                <a:spcPts val="1200"/>
              </a:spcBef>
              <a:spcAft>
                <a:spcPts val="1200"/>
              </a:spcAft>
              <a:buNone/>
            </a:pPr>
            <a:r>
              <a:rPr lang="en" sz="1800">
                <a:latin typeface="Roboto Condensed"/>
                <a:ea typeface="Roboto Condensed"/>
                <a:cs typeface="Roboto Condensed"/>
                <a:sym typeface="Roboto Condensed"/>
              </a:rPr>
              <a:t>依規定需在12月前完成各項功能，組員會利用自己的時間上網或參考書籍學習，照進度規劃系統開發是可行的。</a:t>
            </a:r>
            <a:endParaRPr sz="1800">
              <a:latin typeface="Roboto Condensed"/>
              <a:ea typeface="Roboto Condensed"/>
              <a:cs typeface="Roboto Condensed"/>
              <a:sym typeface="Roboto Condensed"/>
            </a:endParaRPr>
          </a:p>
        </p:txBody>
      </p:sp>
      <p:sp>
        <p:nvSpPr>
          <p:cNvPr id="384" name="Google Shape;384;g115f2e134fe_0_67"/>
          <p:cNvSpPr txBox="1">
            <a:spLocks noGrp="1"/>
          </p:cNvSpPr>
          <p:nvPr>
            <p:ph type="ctrTitle"/>
          </p:nvPr>
        </p:nvSpPr>
        <p:spPr>
          <a:xfrm>
            <a:off x="1964850" y="352850"/>
            <a:ext cx="5214300" cy="69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3600" b="0"/>
              <a:t>技術可行性</a:t>
            </a:r>
            <a:endParaRPr sz="3600"/>
          </a:p>
        </p:txBody>
      </p:sp>
      <p:sp>
        <p:nvSpPr>
          <p:cNvPr id="385" name="Google Shape;385;g115f2e134fe_0_67"/>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20/41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115f2e134fe_0_82"/>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 sz="3600" b="0">
                <a:latin typeface="Manjari"/>
                <a:ea typeface="Manjari"/>
                <a:cs typeface="Manjari"/>
                <a:sym typeface="Manjari"/>
              </a:rPr>
              <a:t>時程可行性</a:t>
            </a:r>
            <a:endParaRPr sz="3600" b="0">
              <a:latin typeface="Arial"/>
              <a:ea typeface="Arial"/>
              <a:cs typeface="Arial"/>
              <a:sym typeface="Arial"/>
            </a:endParaRPr>
          </a:p>
        </p:txBody>
      </p:sp>
      <p:pic>
        <p:nvPicPr>
          <p:cNvPr id="391" name="Google Shape;391;g115f2e134fe_0_82"/>
          <p:cNvPicPr preferRelativeResize="0"/>
          <p:nvPr/>
        </p:nvPicPr>
        <p:blipFill rotWithShape="1">
          <a:blip r:embed="rId3">
            <a:alphaModFix/>
          </a:blip>
          <a:srcRect b="36868"/>
          <a:stretch/>
        </p:blipFill>
        <p:spPr>
          <a:xfrm>
            <a:off x="107800" y="1299050"/>
            <a:ext cx="8928399" cy="3522800"/>
          </a:xfrm>
          <a:prstGeom prst="rect">
            <a:avLst/>
          </a:prstGeom>
          <a:noFill/>
          <a:ln>
            <a:noFill/>
          </a:ln>
        </p:spPr>
      </p:pic>
      <p:sp>
        <p:nvSpPr>
          <p:cNvPr id="392" name="Google Shape;392;g115f2e134fe_0_82"/>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21/41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115f2e134fe_0_93"/>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 sz="3600" b="0">
                <a:latin typeface="Manjari"/>
                <a:ea typeface="Manjari"/>
                <a:cs typeface="Manjari"/>
                <a:sym typeface="Manjari"/>
              </a:rPr>
              <a:t>時程可行性</a:t>
            </a:r>
            <a:endParaRPr sz="3600" b="0">
              <a:latin typeface="Arial"/>
              <a:ea typeface="Arial"/>
              <a:cs typeface="Arial"/>
              <a:sym typeface="Arial"/>
            </a:endParaRPr>
          </a:p>
        </p:txBody>
      </p:sp>
      <p:grpSp>
        <p:nvGrpSpPr>
          <p:cNvPr id="398" name="Google Shape;398;g115f2e134fe_0_93"/>
          <p:cNvGrpSpPr/>
          <p:nvPr/>
        </p:nvGrpSpPr>
        <p:grpSpPr>
          <a:xfrm>
            <a:off x="107800" y="1299050"/>
            <a:ext cx="8928401" cy="2903104"/>
            <a:chOff x="107800" y="1299050"/>
            <a:chExt cx="8928401" cy="2903104"/>
          </a:xfrm>
        </p:grpSpPr>
        <p:pic>
          <p:nvPicPr>
            <p:cNvPr id="399" name="Google Shape;399;g115f2e134fe_0_93"/>
            <p:cNvPicPr preferRelativeResize="0"/>
            <p:nvPr/>
          </p:nvPicPr>
          <p:blipFill rotWithShape="1">
            <a:blip r:embed="rId3">
              <a:alphaModFix/>
            </a:blip>
            <a:srcRect b="81994"/>
            <a:stretch/>
          </p:blipFill>
          <p:spPr>
            <a:xfrm>
              <a:off x="107800" y="1299050"/>
              <a:ext cx="8928399" cy="1004701"/>
            </a:xfrm>
            <a:prstGeom prst="rect">
              <a:avLst/>
            </a:prstGeom>
            <a:noFill/>
            <a:ln>
              <a:noFill/>
            </a:ln>
          </p:spPr>
        </p:pic>
        <p:pic>
          <p:nvPicPr>
            <p:cNvPr id="400" name="Google Shape;400;g115f2e134fe_0_93"/>
            <p:cNvPicPr preferRelativeResize="0"/>
            <p:nvPr/>
          </p:nvPicPr>
          <p:blipFill rotWithShape="1">
            <a:blip r:embed="rId4">
              <a:alphaModFix/>
            </a:blip>
            <a:srcRect t="69652"/>
            <a:stretch/>
          </p:blipFill>
          <p:spPr>
            <a:xfrm>
              <a:off x="107800" y="2303750"/>
              <a:ext cx="8928401" cy="1898404"/>
            </a:xfrm>
            <a:prstGeom prst="rect">
              <a:avLst/>
            </a:prstGeom>
            <a:noFill/>
            <a:ln>
              <a:noFill/>
            </a:ln>
          </p:spPr>
        </p:pic>
      </p:grpSp>
      <p:sp>
        <p:nvSpPr>
          <p:cNvPr id="401" name="Google Shape;401;g115f2e134fe_0_93"/>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22/41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115f2e134fe_0_443"/>
          <p:cNvSpPr txBox="1">
            <a:spLocks noGrp="1"/>
          </p:cNvSpPr>
          <p:nvPr>
            <p:ph type="ctrTitle"/>
          </p:nvPr>
        </p:nvSpPr>
        <p:spPr>
          <a:xfrm>
            <a:off x="2638350" y="2019951"/>
            <a:ext cx="3867300" cy="1017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a:t>功能分解圖 </a:t>
            </a:r>
            <a:endParaRPr/>
          </a:p>
          <a:p>
            <a:pPr marL="0" lvl="0" indent="0" algn="ctr" rtl="0">
              <a:lnSpc>
                <a:spcPct val="100000"/>
              </a:lnSpc>
              <a:spcBef>
                <a:spcPts val="0"/>
              </a:spcBef>
              <a:spcAft>
                <a:spcPts val="0"/>
              </a:spcAft>
              <a:buSzPts val="2800"/>
              <a:buNone/>
            </a:pPr>
            <a:r>
              <a:rPr lang="en"/>
              <a:t>(FDD)</a:t>
            </a:r>
            <a:endParaRPr/>
          </a:p>
        </p:txBody>
      </p:sp>
      <p:cxnSp>
        <p:nvCxnSpPr>
          <p:cNvPr id="407" name="Google Shape;407;g115f2e134fe_0_443"/>
          <p:cNvCxnSpPr/>
          <p:nvPr/>
        </p:nvCxnSpPr>
        <p:spPr>
          <a:xfrm>
            <a:off x="4569600" y="1494500"/>
            <a:ext cx="4574400" cy="0"/>
          </a:xfrm>
          <a:prstGeom prst="straightConnector1">
            <a:avLst/>
          </a:prstGeom>
          <a:noFill/>
          <a:ln w="9525" cap="flat" cmpd="sng">
            <a:solidFill>
              <a:schemeClr val="dk1"/>
            </a:solidFill>
            <a:prstDash val="solid"/>
            <a:round/>
            <a:headEnd type="none" w="sm" len="sm"/>
            <a:tailEnd type="none" w="sm" len="sm"/>
          </a:ln>
        </p:spPr>
      </p:cxnSp>
      <p:cxnSp>
        <p:nvCxnSpPr>
          <p:cNvPr id="408" name="Google Shape;408;g115f2e134fe_0_443"/>
          <p:cNvCxnSpPr/>
          <p:nvPr/>
        </p:nvCxnSpPr>
        <p:spPr>
          <a:xfrm>
            <a:off x="0" y="3568175"/>
            <a:ext cx="4574400" cy="0"/>
          </a:xfrm>
          <a:prstGeom prst="straightConnector1">
            <a:avLst/>
          </a:prstGeom>
          <a:noFill/>
          <a:ln w="9525" cap="flat" cmpd="sng">
            <a:solidFill>
              <a:schemeClr val="dk1"/>
            </a:solidFill>
            <a:prstDash val="solid"/>
            <a:round/>
            <a:headEnd type="none" w="sm" len="sm"/>
            <a:tailEnd type="none" w="sm" len="sm"/>
          </a:ln>
        </p:spPr>
      </p:cxnSp>
      <p:sp>
        <p:nvSpPr>
          <p:cNvPr id="409" name="Google Shape;409;g115f2e134fe_0_443"/>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23/41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g115fe2d86a2_1_26"/>
          <p:cNvPicPr preferRelativeResize="0"/>
          <p:nvPr/>
        </p:nvPicPr>
        <p:blipFill rotWithShape="1">
          <a:blip r:embed="rId3">
            <a:alphaModFix/>
          </a:blip>
          <a:srcRect l="1666" r="1975"/>
          <a:stretch/>
        </p:blipFill>
        <p:spPr>
          <a:xfrm>
            <a:off x="0" y="1372975"/>
            <a:ext cx="9144000" cy="2716802"/>
          </a:xfrm>
          <a:prstGeom prst="rect">
            <a:avLst/>
          </a:prstGeom>
          <a:noFill/>
          <a:ln>
            <a:noFill/>
          </a:ln>
        </p:spPr>
      </p:pic>
      <p:sp>
        <p:nvSpPr>
          <p:cNvPr id="415" name="Google Shape;415;g115fe2d86a2_1_26"/>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 sz="3600" b="0">
                <a:latin typeface="Manjari"/>
                <a:ea typeface="Manjari"/>
                <a:cs typeface="Manjari"/>
                <a:sym typeface="Manjari"/>
              </a:rPr>
              <a:t>消費者端</a:t>
            </a:r>
            <a:endParaRPr sz="3600" b="0">
              <a:latin typeface="Arial"/>
              <a:ea typeface="Arial"/>
              <a:cs typeface="Arial"/>
              <a:sym typeface="Arial"/>
            </a:endParaRPr>
          </a:p>
        </p:txBody>
      </p:sp>
      <p:sp>
        <p:nvSpPr>
          <p:cNvPr id="416" name="Google Shape;416;g115fe2d86a2_1_26"/>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24/41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g115f2e134fe_0_101"/>
          <p:cNvPicPr preferRelativeResize="0"/>
          <p:nvPr/>
        </p:nvPicPr>
        <p:blipFill>
          <a:blip r:embed="rId3">
            <a:alphaModFix/>
          </a:blip>
          <a:stretch>
            <a:fillRect/>
          </a:stretch>
        </p:blipFill>
        <p:spPr>
          <a:xfrm>
            <a:off x="965975" y="1552500"/>
            <a:ext cx="7212050" cy="2994325"/>
          </a:xfrm>
          <a:prstGeom prst="rect">
            <a:avLst/>
          </a:prstGeom>
          <a:noFill/>
          <a:ln>
            <a:noFill/>
          </a:ln>
        </p:spPr>
      </p:pic>
      <p:sp>
        <p:nvSpPr>
          <p:cNvPr id="422" name="Google Shape;422;g115f2e134fe_0_101"/>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 sz="3600" b="0">
                <a:latin typeface="Manjari"/>
                <a:ea typeface="Manjari"/>
                <a:cs typeface="Manjari"/>
                <a:sym typeface="Manjari"/>
              </a:rPr>
              <a:t>廠商端</a:t>
            </a:r>
            <a:endParaRPr sz="3600" b="0">
              <a:latin typeface="Arial"/>
              <a:ea typeface="Arial"/>
              <a:cs typeface="Arial"/>
              <a:sym typeface="Arial"/>
            </a:endParaRPr>
          </a:p>
        </p:txBody>
      </p:sp>
      <p:sp>
        <p:nvSpPr>
          <p:cNvPr id="423" name="Google Shape;423;g115f2e134fe_0_101"/>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25/41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115f2e134fe_5_0"/>
          <p:cNvSpPr txBox="1">
            <a:spLocks noGrp="1"/>
          </p:cNvSpPr>
          <p:nvPr>
            <p:ph type="ctrTitle"/>
          </p:nvPr>
        </p:nvSpPr>
        <p:spPr>
          <a:xfrm>
            <a:off x="2638350" y="2025901"/>
            <a:ext cx="3867300" cy="980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a:t>資料流程圖</a:t>
            </a:r>
            <a:endParaRPr/>
          </a:p>
          <a:p>
            <a:pPr marL="0" lvl="0" indent="0" algn="ctr" rtl="0">
              <a:lnSpc>
                <a:spcPct val="100000"/>
              </a:lnSpc>
              <a:spcBef>
                <a:spcPts val="0"/>
              </a:spcBef>
              <a:spcAft>
                <a:spcPts val="0"/>
              </a:spcAft>
              <a:buSzPts val="2800"/>
              <a:buNone/>
            </a:pPr>
            <a:r>
              <a:rPr lang="en"/>
              <a:t>(DFD)</a:t>
            </a:r>
            <a:endParaRPr/>
          </a:p>
        </p:txBody>
      </p:sp>
      <p:cxnSp>
        <p:nvCxnSpPr>
          <p:cNvPr id="429" name="Google Shape;429;g115f2e134fe_5_0"/>
          <p:cNvCxnSpPr/>
          <p:nvPr/>
        </p:nvCxnSpPr>
        <p:spPr>
          <a:xfrm>
            <a:off x="4569600" y="1494500"/>
            <a:ext cx="4574400" cy="0"/>
          </a:xfrm>
          <a:prstGeom prst="straightConnector1">
            <a:avLst/>
          </a:prstGeom>
          <a:noFill/>
          <a:ln w="9525" cap="flat" cmpd="sng">
            <a:solidFill>
              <a:schemeClr val="dk1"/>
            </a:solidFill>
            <a:prstDash val="solid"/>
            <a:round/>
            <a:headEnd type="none" w="sm" len="sm"/>
            <a:tailEnd type="none" w="sm" len="sm"/>
          </a:ln>
        </p:spPr>
      </p:cxnSp>
      <p:cxnSp>
        <p:nvCxnSpPr>
          <p:cNvPr id="430" name="Google Shape;430;g115f2e134fe_5_0"/>
          <p:cNvCxnSpPr/>
          <p:nvPr/>
        </p:nvCxnSpPr>
        <p:spPr>
          <a:xfrm>
            <a:off x="0" y="3568175"/>
            <a:ext cx="4574400" cy="0"/>
          </a:xfrm>
          <a:prstGeom prst="straightConnector1">
            <a:avLst/>
          </a:prstGeom>
          <a:noFill/>
          <a:ln w="9525" cap="flat" cmpd="sng">
            <a:solidFill>
              <a:schemeClr val="dk1"/>
            </a:solidFill>
            <a:prstDash val="solid"/>
            <a:round/>
            <a:headEnd type="none" w="sm" len="sm"/>
            <a:tailEnd type="none" w="sm" len="sm"/>
          </a:ln>
        </p:spPr>
      </p:cxnSp>
      <p:sp>
        <p:nvSpPr>
          <p:cNvPr id="431" name="Google Shape;431;g115f2e134fe_5_0"/>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26/41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g115f2e134fe_0_108"/>
          <p:cNvPicPr preferRelativeResize="0"/>
          <p:nvPr/>
        </p:nvPicPr>
        <p:blipFill rotWithShape="1">
          <a:blip r:embed="rId3">
            <a:alphaModFix/>
          </a:blip>
          <a:srcRect l="603" t="1295" r="445" b="1295"/>
          <a:stretch/>
        </p:blipFill>
        <p:spPr>
          <a:xfrm>
            <a:off x="55550" y="66650"/>
            <a:ext cx="9049923" cy="5010200"/>
          </a:xfrm>
          <a:prstGeom prst="rect">
            <a:avLst/>
          </a:prstGeom>
          <a:noFill/>
          <a:ln>
            <a:noFill/>
          </a:ln>
        </p:spPr>
      </p:pic>
      <p:sp>
        <p:nvSpPr>
          <p:cNvPr id="437" name="Google Shape;437;g115f2e134fe_0_108"/>
          <p:cNvSpPr txBox="1">
            <a:spLocks noGrp="1"/>
          </p:cNvSpPr>
          <p:nvPr>
            <p:ph type="ctrTitle"/>
          </p:nvPr>
        </p:nvSpPr>
        <p:spPr>
          <a:xfrm>
            <a:off x="2839850" y="597250"/>
            <a:ext cx="4666200" cy="691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200"/>
              </a:spcAft>
              <a:buNone/>
            </a:pPr>
            <a:r>
              <a:rPr lang="en" sz="3600" b="0">
                <a:latin typeface="Manjari"/>
                <a:ea typeface="Manjari"/>
                <a:cs typeface="Manjari"/>
                <a:sym typeface="Manjari"/>
              </a:rPr>
              <a:t>系統環境圖-消費者端</a:t>
            </a:r>
            <a:endParaRPr sz="3600" b="0">
              <a:latin typeface="Arial"/>
              <a:ea typeface="Arial"/>
              <a:cs typeface="Arial"/>
              <a:sym typeface="Arial"/>
            </a:endParaRPr>
          </a:p>
        </p:txBody>
      </p:sp>
      <p:sp>
        <p:nvSpPr>
          <p:cNvPr id="438" name="Google Shape;438;g115f2e134fe_0_108"/>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27/41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g115f2e134fe_0_297"/>
          <p:cNvPicPr preferRelativeResize="0"/>
          <p:nvPr/>
        </p:nvPicPr>
        <p:blipFill rotWithShape="1">
          <a:blip r:embed="rId3">
            <a:alphaModFix/>
          </a:blip>
          <a:srcRect t="1729" r="338"/>
          <a:stretch/>
        </p:blipFill>
        <p:spPr>
          <a:xfrm>
            <a:off x="0" y="88875"/>
            <a:ext cx="9105475" cy="5054576"/>
          </a:xfrm>
          <a:prstGeom prst="rect">
            <a:avLst/>
          </a:prstGeom>
          <a:noFill/>
          <a:ln>
            <a:noFill/>
          </a:ln>
        </p:spPr>
      </p:pic>
      <p:sp>
        <p:nvSpPr>
          <p:cNvPr id="444" name="Google Shape;444;g115f2e134fe_0_297"/>
          <p:cNvSpPr txBox="1">
            <a:spLocks noGrp="1"/>
          </p:cNvSpPr>
          <p:nvPr>
            <p:ph type="title" idx="4294967295"/>
          </p:nvPr>
        </p:nvSpPr>
        <p:spPr>
          <a:xfrm>
            <a:off x="350200" y="2452700"/>
            <a:ext cx="2038200" cy="147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消費者端</a:t>
            </a:r>
            <a:endParaRPr/>
          </a:p>
          <a:p>
            <a:pPr marL="0" lvl="0" indent="0" algn="l" rtl="0">
              <a:spcBef>
                <a:spcPts val="0"/>
              </a:spcBef>
              <a:spcAft>
                <a:spcPts val="0"/>
              </a:spcAft>
              <a:buNone/>
            </a:pPr>
            <a:r>
              <a:rPr lang="en"/>
              <a:t>資料流程圖</a:t>
            </a:r>
            <a:endParaRPr/>
          </a:p>
          <a:p>
            <a:pPr marL="0" lvl="0" indent="0" algn="l" rtl="0">
              <a:spcBef>
                <a:spcPts val="0"/>
              </a:spcBef>
              <a:spcAft>
                <a:spcPts val="0"/>
              </a:spcAft>
              <a:buNone/>
            </a:pPr>
            <a:r>
              <a:rPr lang="en"/>
              <a:t>Level 0</a:t>
            </a:r>
            <a:endParaRPr/>
          </a:p>
        </p:txBody>
      </p:sp>
      <p:sp>
        <p:nvSpPr>
          <p:cNvPr id="445" name="Google Shape;445;g115f2e134fe_0_297"/>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28/41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
          <p:cNvSpPr txBox="1">
            <a:spLocks noGrp="1"/>
          </p:cNvSpPr>
          <p:nvPr>
            <p:ph type="title" idx="2"/>
          </p:nvPr>
        </p:nvSpPr>
        <p:spPr>
          <a:xfrm flipH="1">
            <a:off x="-839350" y="2903125"/>
            <a:ext cx="5250600" cy="12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t>01  緒論</a:t>
            </a:r>
            <a:endParaRPr sz="4000"/>
          </a:p>
        </p:txBody>
      </p:sp>
      <p:cxnSp>
        <p:nvCxnSpPr>
          <p:cNvPr id="185" name="Google Shape;185;p4"/>
          <p:cNvCxnSpPr/>
          <p:nvPr/>
        </p:nvCxnSpPr>
        <p:spPr>
          <a:xfrm>
            <a:off x="0" y="4028275"/>
            <a:ext cx="1561500" cy="0"/>
          </a:xfrm>
          <a:prstGeom prst="straightConnector1">
            <a:avLst/>
          </a:prstGeom>
          <a:noFill/>
          <a:ln w="9525" cap="flat" cmpd="sng">
            <a:solidFill>
              <a:schemeClr val="dk1"/>
            </a:solidFill>
            <a:prstDash val="solid"/>
            <a:round/>
            <a:headEnd type="none" w="sm" len="sm"/>
            <a:tailEnd type="none" w="sm" len="sm"/>
          </a:ln>
        </p:spPr>
      </p:cxnSp>
      <p:sp>
        <p:nvSpPr>
          <p:cNvPr id="186" name="Google Shape;186;p4"/>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g11636cd8fdd_1_167"/>
          <p:cNvPicPr preferRelativeResize="0"/>
          <p:nvPr/>
        </p:nvPicPr>
        <p:blipFill rotWithShape="1">
          <a:blip r:embed="rId3">
            <a:alphaModFix/>
          </a:blip>
          <a:srcRect t="911"/>
          <a:stretch/>
        </p:blipFill>
        <p:spPr>
          <a:xfrm>
            <a:off x="0" y="47025"/>
            <a:ext cx="9143999" cy="5096424"/>
          </a:xfrm>
          <a:prstGeom prst="rect">
            <a:avLst/>
          </a:prstGeom>
          <a:noFill/>
          <a:ln>
            <a:noFill/>
          </a:ln>
        </p:spPr>
      </p:pic>
      <p:sp>
        <p:nvSpPr>
          <p:cNvPr id="451" name="Google Shape;451;g11636cd8fdd_1_167"/>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457200" lvl="0" indent="0" algn="ctr" rtl="0">
              <a:lnSpc>
                <a:spcPct val="150000"/>
              </a:lnSpc>
              <a:spcBef>
                <a:spcPts val="0"/>
              </a:spcBef>
              <a:spcAft>
                <a:spcPts val="1200"/>
              </a:spcAft>
              <a:buNone/>
            </a:pPr>
            <a:r>
              <a:rPr lang="en" sz="3600" b="0">
                <a:latin typeface="Manjari"/>
                <a:ea typeface="Manjari"/>
                <a:cs typeface="Manjari"/>
                <a:sym typeface="Manjari"/>
              </a:rPr>
              <a:t>系統環境圖-廠商端</a:t>
            </a:r>
            <a:endParaRPr sz="3600" b="0">
              <a:latin typeface="Arial"/>
              <a:ea typeface="Arial"/>
              <a:cs typeface="Arial"/>
              <a:sym typeface="Arial"/>
            </a:endParaRPr>
          </a:p>
        </p:txBody>
      </p:sp>
      <p:sp>
        <p:nvSpPr>
          <p:cNvPr id="452" name="Google Shape;452;g11636cd8fdd_1_167"/>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29/41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g115fe2d86a2_1_84"/>
          <p:cNvPicPr preferRelativeResize="0"/>
          <p:nvPr/>
        </p:nvPicPr>
        <p:blipFill rotWithShape="1">
          <a:blip r:embed="rId3">
            <a:alphaModFix/>
          </a:blip>
          <a:srcRect t="1341"/>
          <a:stretch/>
        </p:blipFill>
        <p:spPr>
          <a:xfrm>
            <a:off x="0" y="55550"/>
            <a:ext cx="9144003" cy="5087899"/>
          </a:xfrm>
          <a:prstGeom prst="rect">
            <a:avLst/>
          </a:prstGeom>
          <a:noFill/>
          <a:ln>
            <a:noFill/>
          </a:ln>
        </p:spPr>
      </p:pic>
      <p:sp>
        <p:nvSpPr>
          <p:cNvPr id="458" name="Google Shape;458;g115fe2d86a2_1_84"/>
          <p:cNvSpPr txBox="1"/>
          <p:nvPr/>
        </p:nvSpPr>
        <p:spPr>
          <a:xfrm>
            <a:off x="546500" y="2496725"/>
            <a:ext cx="2143200" cy="154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800" b="1">
                <a:solidFill>
                  <a:schemeClr val="dk1"/>
                </a:solidFill>
                <a:latin typeface="Exo 2"/>
                <a:ea typeface="Exo 2"/>
                <a:cs typeface="Exo 2"/>
                <a:sym typeface="Exo 2"/>
              </a:rPr>
              <a:t>廠商端</a:t>
            </a:r>
            <a:endParaRPr sz="2800" b="1">
              <a:solidFill>
                <a:schemeClr val="dk1"/>
              </a:solidFill>
              <a:latin typeface="Exo 2"/>
              <a:ea typeface="Exo 2"/>
              <a:cs typeface="Exo 2"/>
              <a:sym typeface="Exo 2"/>
            </a:endParaRPr>
          </a:p>
          <a:p>
            <a:pPr marL="0" lvl="0" indent="0" algn="l" rtl="0">
              <a:spcBef>
                <a:spcPts val="0"/>
              </a:spcBef>
              <a:spcAft>
                <a:spcPts val="0"/>
              </a:spcAft>
              <a:buNone/>
            </a:pPr>
            <a:r>
              <a:rPr lang="en" sz="2800" b="1">
                <a:solidFill>
                  <a:schemeClr val="dk1"/>
                </a:solidFill>
                <a:latin typeface="Exo 2"/>
                <a:ea typeface="Exo 2"/>
                <a:cs typeface="Exo 2"/>
                <a:sym typeface="Exo 2"/>
              </a:rPr>
              <a:t>資料流程圖</a:t>
            </a:r>
            <a:endParaRPr sz="2800" b="1">
              <a:solidFill>
                <a:schemeClr val="dk1"/>
              </a:solidFill>
              <a:latin typeface="Exo 2"/>
              <a:ea typeface="Exo 2"/>
              <a:cs typeface="Exo 2"/>
              <a:sym typeface="Exo 2"/>
            </a:endParaRPr>
          </a:p>
          <a:p>
            <a:pPr marL="0" lvl="0" indent="0" algn="l" rtl="0">
              <a:spcBef>
                <a:spcPts val="0"/>
              </a:spcBef>
              <a:spcAft>
                <a:spcPts val="0"/>
              </a:spcAft>
              <a:buNone/>
            </a:pPr>
            <a:r>
              <a:rPr lang="en" sz="2800" b="1">
                <a:solidFill>
                  <a:schemeClr val="dk1"/>
                </a:solidFill>
                <a:latin typeface="Exo 2"/>
                <a:ea typeface="Exo 2"/>
                <a:cs typeface="Exo 2"/>
                <a:sym typeface="Exo 2"/>
              </a:rPr>
              <a:t>Level 0</a:t>
            </a:r>
            <a:endParaRPr>
              <a:latin typeface="Roboto Condensed Light"/>
              <a:ea typeface="Roboto Condensed Light"/>
              <a:cs typeface="Roboto Condensed Light"/>
              <a:sym typeface="Roboto Condensed Light"/>
            </a:endParaRPr>
          </a:p>
        </p:txBody>
      </p:sp>
      <p:sp>
        <p:nvSpPr>
          <p:cNvPr id="459" name="Google Shape;459;g115fe2d86a2_1_84"/>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30/41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15fe2d86a2_1_150"/>
          <p:cNvSpPr txBox="1">
            <a:spLocks noGrp="1"/>
          </p:cNvSpPr>
          <p:nvPr>
            <p:ph type="ctrTitle"/>
          </p:nvPr>
        </p:nvSpPr>
        <p:spPr>
          <a:xfrm>
            <a:off x="2638350" y="2254499"/>
            <a:ext cx="3867300" cy="634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a:solidFill>
                  <a:srgbClr val="FFFFFF"/>
                </a:solidFill>
              </a:rPr>
              <a:t>使用案例圖</a:t>
            </a:r>
            <a:endParaRPr>
              <a:solidFill>
                <a:srgbClr val="FFFFFF"/>
              </a:solidFill>
            </a:endParaRPr>
          </a:p>
          <a:p>
            <a:pPr marL="0" lvl="0" indent="0" algn="ctr" rtl="0">
              <a:lnSpc>
                <a:spcPct val="100000"/>
              </a:lnSpc>
              <a:spcBef>
                <a:spcPts val="0"/>
              </a:spcBef>
              <a:spcAft>
                <a:spcPts val="0"/>
              </a:spcAft>
              <a:buSzPts val="2800"/>
              <a:buNone/>
            </a:pPr>
            <a:r>
              <a:rPr lang="en">
                <a:solidFill>
                  <a:srgbClr val="FFFFFF"/>
                </a:solidFill>
              </a:rPr>
              <a:t>(</a:t>
            </a:r>
            <a:r>
              <a:rPr lang="en" b="0">
                <a:solidFill>
                  <a:srgbClr val="FFFFFF"/>
                </a:solidFill>
                <a:latin typeface="Arial"/>
                <a:ea typeface="Arial"/>
                <a:cs typeface="Arial"/>
                <a:sym typeface="Arial"/>
              </a:rPr>
              <a:t>Use Case</a:t>
            </a:r>
            <a:r>
              <a:rPr lang="en">
                <a:solidFill>
                  <a:srgbClr val="FFFFFF"/>
                </a:solidFill>
              </a:rPr>
              <a:t>)</a:t>
            </a:r>
            <a:endParaRPr>
              <a:solidFill>
                <a:srgbClr val="FFFFFF"/>
              </a:solidFill>
            </a:endParaRPr>
          </a:p>
        </p:txBody>
      </p:sp>
      <p:cxnSp>
        <p:nvCxnSpPr>
          <p:cNvPr id="465" name="Google Shape;465;g115fe2d86a2_1_150"/>
          <p:cNvCxnSpPr/>
          <p:nvPr/>
        </p:nvCxnSpPr>
        <p:spPr>
          <a:xfrm>
            <a:off x="4569600" y="1494500"/>
            <a:ext cx="4574400" cy="0"/>
          </a:xfrm>
          <a:prstGeom prst="straightConnector1">
            <a:avLst/>
          </a:prstGeom>
          <a:noFill/>
          <a:ln w="9525" cap="flat" cmpd="sng">
            <a:solidFill>
              <a:schemeClr val="dk1"/>
            </a:solidFill>
            <a:prstDash val="solid"/>
            <a:round/>
            <a:headEnd type="none" w="sm" len="sm"/>
            <a:tailEnd type="none" w="sm" len="sm"/>
          </a:ln>
        </p:spPr>
      </p:cxnSp>
      <p:cxnSp>
        <p:nvCxnSpPr>
          <p:cNvPr id="466" name="Google Shape;466;g115fe2d86a2_1_150"/>
          <p:cNvCxnSpPr/>
          <p:nvPr/>
        </p:nvCxnSpPr>
        <p:spPr>
          <a:xfrm>
            <a:off x="0" y="3568175"/>
            <a:ext cx="4574400" cy="0"/>
          </a:xfrm>
          <a:prstGeom prst="straightConnector1">
            <a:avLst/>
          </a:prstGeom>
          <a:noFill/>
          <a:ln w="9525" cap="flat" cmpd="sng">
            <a:solidFill>
              <a:schemeClr val="dk1"/>
            </a:solidFill>
            <a:prstDash val="solid"/>
            <a:round/>
            <a:headEnd type="none" w="sm" len="sm"/>
            <a:tailEnd type="none" w="sm" len="sm"/>
          </a:ln>
        </p:spPr>
      </p:cxnSp>
      <p:sp>
        <p:nvSpPr>
          <p:cNvPr id="467" name="Google Shape;467;g115fe2d86a2_1_150"/>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31/41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115f2e134fe_0_449"/>
          <p:cNvSpPr txBox="1">
            <a:spLocks noGrp="1"/>
          </p:cNvSpPr>
          <p:nvPr>
            <p:ph type="ctrTitle" idx="2"/>
          </p:nvPr>
        </p:nvSpPr>
        <p:spPr>
          <a:xfrm>
            <a:off x="287271" y="2452700"/>
            <a:ext cx="3385500" cy="9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Manjari"/>
                <a:ea typeface="Manjari"/>
                <a:cs typeface="Manjari"/>
                <a:sym typeface="Manjari"/>
              </a:rPr>
              <a:t>使用案例圖 </a:t>
            </a:r>
            <a:endParaRPr/>
          </a:p>
        </p:txBody>
      </p:sp>
      <p:pic>
        <p:nvPicPr>
          <p:cNvPr id="473" name="Google Shape;473;g115f2e134fe_0_449"/>
          <p:cNvPicPr preferRelativeResize="0"/>
          <p:nvPr/>
        </p:nvPicPr>
        <p:blipFill rotWithShape="1">
          <a:blip r:embed="rId3">
            <a:alphaModFix/>
          </a:blip>
          <a:srcRect r="2267" b="1903"/>
          <a:stretch/>
        </p:blipFill>
        <p:spPr>
          <a:xfrm>
            <a:off x="3947425" y="119738"/>
            <a:ext cx="4101651" cy="4904024"/>
          </a:xfrm>
          <a:prstGeom prst="rect">
            <a:avLst/>
          </a:prstGeom>
          <a:noFill/>
          <a:ln>
            <a:noFill/>
          </a:ln>
        </p:spPr>
      </p:pic>
      <p:sp>
        <p:nvSpPr>
          <p:cNvPr id="474" name="Google Shape;474;g115f2e134fe_0_449"/>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32/41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15fe2d86a2_9_1"/>
          <p:cNvSpPr txBox="1">
            <a:spLocks noGrp="1"/>
          </p:cNvSpPr>
          <p:nvPr>
            <p:ph type="ctrTitle"/>
          </p:nvPr>
        </p:nvSpPr>
        <p:spPr>
          <a:xfrm>
            <a:off x="2638350" y="2254501"/>
            <a:ext cx="3867300" cy="961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endParaRPr/>
          </a:p>
          <a:p>
            <a:pPr marL="0" lvl="0" indent="0" algn="ctr" rtl="0">
              <a:lnSpc>
                <a:spcPct val="100000"/>
              </a:lnSpc>
              <a:spcBef>
                <a:spcPts val="0"/>
              </a:spcBef>
              <a:spcAft>
                <a:spcPts val="0"/>
              </a:spcAft>
              <a:buSzPts val="2800"/>
              <a:buNone/>
            </a:pPr>
            <a:endParaRPr/>
          </a:p>
          <a:p>
            <a:pPr marL="0" lvl="0" indent="0" algn="ctr" rtl="0">
              <a:spcBef>
                <a:spcPts val="0"/>
              </a:spcBef>
              <a:spcAft>
                <a:spcPts val="0"/>
              </a:spcAft>
              <a:buNone/>
            </a:pPr>
            <a:r>
              <a:rPr lang="en" sz="3600" b="0"/>
              <a:t>實體關係模型</a:t>
            </a:r>
            <a:endParaRPr sz="3600"/>
          </a:p>
          <a:p>
            <a:pPr marL="0" lvl="0" indent="0" algn="ctr" rtl="0">
              <a:lnSpc>
                <a:spcPct val="100000"/>
              </a:lnSpc>
              <a:spcBef>
                <a:spcPts val="0"/>
              </a:spcBef>
              <a:spcAft>
                <a:spcPts val="0"/>
              </a:spcAft>
              <a:buSzPts val="2800"/>
              <a:buNone/>
            </a:pPr>
            <a:r>
              <a:rPr lang="en"/>
              <a:t>(ER-Model)</a:t>
            </a:r>
            <a:endParaRPr/>
          </a:p>
        </p:txBody>
      </p:sp>
      <p:cxnSp>
        <p:nvCxnSpPr>
          <p:cNvPr id="480" name="Google Shape;480;g115fe2d86a2_9_1"/>
          <p:cNvCxnSpPr/>
          <p:nvPr/>
        </p:nvCxnSpPr>
        <p:spPr>
          <a:xfrm>
            <a:off x="4569600" y="1494500"/>
            <a:ext cx="4574400" cy="0"/>
          </a:xfrm>
          <a:prstGeom prst="straightConnector1">
            <a:avLst/>
          </a:prstGeom>
          <a:noFill/>
          <a:ln w="9525" cap="flat" cmpd="sng">
            <a:solidFill>
              <a:schemeClr val="dk1"/>
            </a:solidFill>
            <a:prstDash val="solid"/>
            <a:round/>
            <a:headEnd type="none" w="sm" len="sm"/>
            <a:tailEnd type="none" w="sm" len="sm"/>
          </a:ln>
        </p:spPr>
      </p:cxnSp>
      <p:cxnSp>
        <p:nvCxnSpPr>
          <p:cNvPr id="481" name="Google Shape;481;g115fe2d86a2_9_1"/>
          <p:cNvCxnSpPr/>
          <p:nvPr/>
        </p:nvCxnSpPr>
        <p:spPr>
          <a:xfrm>
            <a:off x="0" y="3568175"/>
            <a:ext cx="4574400" cy="0"/>
          </a:xfrm>
          <a:prstGeom prst="straightConnector1">
            <a:avLst/>
          </a:prstGeom>
          <a:noFill/>
          <a:ln w="9525" cap="flat" cmpd="sng">
            <a:solidFill>
              <a:schemeClr val="dk1"/>
            </a:solidFill>
            <a:prstDash val="solid"/>
            <a:round/>
            <a:headEnd type="none" w="sm" len="sm"/>
            <a:tailEnd type="none" w="sm" len="sm"/>
          </a:ln>
        </p:spPr>
      </p:cxnSp>
      <p:sp>
        <p:nvSpPr>
          <p:cNvPr id="482" name="Google Shape;482;g115fe2d86a2_9_1"/>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33/41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115f2e134fe_0_193"/>
          <p:cNvSpPr txBox="1">
            <a:spLocks noGrp="1"/>
          </p:cNvSpPr>
          <p:nvPr>
            <p:ph type="ctrTitle" idx="2"/>
          </p:nvPr>
        </p:nvSpPr>
        <p:spPr>
          <a:xfrm>
            <a:off x="26850" y="2596500"/>
            <a:ext cx="2324400" cy="9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ER-Model</a:t>
            </a:r>
            <a:endParaRPr sz="3600"/>
          </a:p>
        </p:txBody>
      </p:sp>
      <p:pic>
        <p:nvPicPr>
          <p:cNvPr id="488" name="Google Shape;488;g115f2e134fe_0_193"/>
          <p:cNvPicPr preferRelativeResize="0"/>
          <p:nvPr/>
        </p:nvPicPr>
        <p:blipFill rotWithShape="1">
          <a:blip r:embed="rId3">
            <a:alphaModFix/>
          </a:blip>
          <a:srcRect l="16889" t="3013" r="684" b="3107"/>
          <a:stretch/>
        </p:blipFill>
        <p:spPr>
          <a:xfrm>
            <a:off x="2380925" y="187075"/>
            <a:ext cx="6525773" cy="4645149"/>
          </a:xfrm>
          <a:prstGeom prst="rect">
            <a:avLst/>
          </a:prstGeom>
          <a:noFill/>
          <a:ln>
            <a:noFill/>
          </a:ln>
        </p:spPr>
      </p:pic>
      <p:sp>
        <p:nvSpPr>
          <p:cNvPr id="489" name="Google Shape;489;g115f2e134fe_0_193"/>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34/41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15f2e134fe_5_112"/>
          <p:cNvSpPr txBox="1">
            <a:spLocks noGrp="1"/>
          </p:cNvSpPr>
          <p:nvPr>
            <p:ph type="title" idx="2"/>
          </p:nvPr>
        </p:nvSpPr>
        <p:spPr>
          <a:xfrm flipH="1">
            <a:off x="268050" y="2795875"/>
            <a:ext cx="4781100" cy="12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t>04  系統開發環境</a:t>
            </a:r>
            <a:endParaRPr sz="4000"/>
          </a:p>
        </p:txBody>
      </p:sp>
      <p:cxnSp>
        <p:nvCxnSpPr>
          <p:cNvPr id="495" name="Google Shape;495;g115f2e134fe_5_112"/>
          <p:cNvCxnSpPr/>
          <p:nvPr/>
        </p:nvCxnSpPr>
        <p:spPr>
          <a:xfrm>
            <a:off x="0" y="4028275"/>
            <a:ext cx="1561500" cy="0"/>
          </a:xfrm>
          <a:prstGeom prst="straightConnector1">
            <a:avLst/>
          </a:prstGeom>
          <a:noFill/>
          <a:ln w="9525" cap="flat" cmpd="sng">
            <a:solidFill>
              <a:schemeClr val="dk1"/>
            </a:solidFill>
            <a:prstDash val="solid"/>
            <a:round/>
            <a:headEnd type="none" w="sm" len="sm"/>
            <a:tailEnd type="none" w="sm" len="sm"/>
          </a:ln>
        </p:spPr>
      </p:cxnSp>
      <p:sp>
        <p:nvSpPr>
          <p:cNvPr id="496" name="Google Shape;496;g115f2e134fe_5_112"/>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35/41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11636cd8fdd_1_217"/>
          <p:cNvSpPr txBox="1">
            <a:spLocks noGrp="1"/>
          </p:cNvSpPr>
          <p:nvPr>
            <p:ph type="ctrTitle"/>
          </p:nvPr>
        </p:nvSpPr>
        <p:spPr>
          <a:xfrm>
            <a:off x="1921976" y="363575"/>
            <a:ext cx="5214300" cy="9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0">
                <a:latin typeface="Roboto Condensed"/>
                <a:ea typeface="Roboto Condensed"/>
                <a:cs typeface="Roboto Condensed"/>
                <a:sym typeface="Roboto Condensed"/>
              </a:rPr>
              <a:t>系統開發環境 </a:t>
            </a:r>
            <a:endParaRPr sz="3600" b="0"/>
          </a:p>
        </p:txBody>
      </p:sp>
      <p:sp>
        <p:nvSpPr>
          <p:cNvPr id="502" name="Google Shape;502;g11636cd8fdd_1_217"/>
          <p:cNvSpPr txBox="1"/>
          <p:nvPr/>
        </p:nvSpPr>
        <p:spPr>
          <a:xfrm>
            <a:off x="3376825" y="1361150"/>
            <a:ext cx="2441700" cy="25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（二）硬體需求</a:t>
            </a:r>
            <a:endParaRPr sz="600">
              <a:solidFill>
                <a:schemeClr val="dk1"/>
              </a:solidFill>
              <a:latin typeface="Roboto Condensed"/>
              <a:ea typeface="Roboto Condensed"/>
              <a:cs typeface="Roboto Condensed"/>
              <a:sym typeface="Roboto Condensed"/>
            </a:endParaRPr>
          </a:p>
          <a:p>
            <a:pPr marL="0" lvl="0" indent="0" algn="l" rtl="0">
              <a:lnSpc>
                <a:spcPct val="115000"/>
              </a:lnSpc>
              <a:spcBef>
                <a:spcPts val="1000"/>
              </a:spcBef>
              <a:spcAft>
                <a:spcPts val="0"/>
              </a:spcAft>
              <a:buNone/>
            </a:pPr>
            <a:r>
              <a:rPr lang="en" sz="1800">
                <a:solidFill>
                  <a:schemeClr val="dk1"/>
                </a:solidFill>
                <a:latin typeface="Roboto Condensed"/>
                <a:ea typeface="Roboto Condensed"/>
                <a:cs typeface="Roboto Condensed"/>
                <a:sym typeface="Roboto Condensed"/>
              </a:rPr>
              <a:t>．CPU：Intel Core i5 </a:t>
            </a:r>
            <a:endParaRPr sz="18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．RAM：4GB </a:t>
            </a:r>
            <a:endParaRPr sz="18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．穩定的網路</a:t>
            </a:r>
            <a:endParaRPr sz="18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．攝影機</a:t>
            </a:r>
            <a:endParaRPr sz="18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．投影機</a:t>
            </a:r>
            <a:endParaRPr sz="18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．全息投影膜 </a:t>
            </a:r>
            <a:endParaRPr sz="1800">
              <a:solidFill>
                <a:schemeClr val="dk1"/>
              </a:solidFill>
              <a:latin typeface="Roboto Condensed"/>
              <a:ea typeface="Roboto Condensed"/>
              <a:cs typeface="Roboto Condensed"/>
              <a:sym typeface="Roboto Condensed"/>
            </a:endParaRPr>
          </a:p>
        </p:txBody>
      </p:sp>
      <p:sp>
        <p:nvSpPr>
          <p:cNvPr id="503" name="Google Shape;503;g11636cd8fdd_1_217"/>
          <p:cNvSpPr txBox="1"/>
          <p:nvPr/>
        </p:nvSpPr>
        <p:spPr>
          <a:xfrm>
            <a:off x="5901150" y="1361150"/>
            <a:ext cx="2858700" cy="218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（三）應用程式 </a:t>
            </a:r>
            <a:endParaRPr sz="600">
              <a:solidFill>
                <a:schemeClr val="dk1"/>
              </a:solidFill>
              <a:latin typeface="Roboto Condensed"/>
              <a:ea typeface="Roboto Condensed"/>
              <a:cs typeface="Roboto Condensed"/>
              <a:sym typeface="Roboto Condensed"/>
            </a:endParaRPr>
          </a:p>
          <a:p>
            <a:pPr marL="0" lvl="0" indent="0" algn="l" rtl="0">
              <a:lnSpc>
                <a:spcPct val="115000"/>
              </a:lnSpc>
              <a:spcBef>
                <a:spcPts val="1000"/>
              </a:spcBef>
              <a:spcAft>
                <a:spcPts val="0"/>
              </a:spcAft>
              <a:buNone/>
            </a:pPr>
            <a:r>
              <a:rPr lang="en" sz="1800">
                <a:solidFill>
                  <a:schemeClr val="dk1"/>
                </a:solidFill>
                <a:latin typeface="Roboto Condensed"/>
                <a:ea typeface="Roboto Condensed"/>
                <a:cs typeface="Roboto Condensed"/>
                <a:sym typeface="Roboto Condensed"/>
              </a:rPr>
              <a:t>．資料庫設計：SQL Server </a:t>
            </a:r>
            <a:endParaRPr sz="18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．網頁設計：Django </a:t>
            </a:r>
            <a:endParaRPr sz="18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．程式設計：Python </a:t>
            </a:r>
            <a:endParaRPr sz="1800">
              <a:solidFill>
                <a:schemeClr val="dk1"/>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．3D 模型設計：3ds Max        ．作業系統：Windows </a:t>
            </a:r>
            <a:endParaRPr sz="1800">
              <a:solidFill>
                <a:schemeClr val="dk1"/>
              </a:solidFill>
              <a:latin typeface="Roboto Condensed"/>
              <a:ea typeface="Roboto Condensed"/>
              <a:cs typeface="Roboto Condensed"/>
              <a:sym typeface="Roboto Condensed"/>
            </a:endParaRPr>
          </a:p>
        </p:txBody>
      </p:sp>
      <p:sp>
        <p:nvSpPr>
          <p:cNvPr id="504" name="Google Shape;504;g11636cd8fdd_1_217"/>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36/41</a:t>
            </a:r>
            <a:endParaRPr b="1">
              <a:solidFill>
                <a:srgbClr val="FFFFFF"/>
              </a:solidFill>
              <a:latin typeface="Roboto Condensed"/>
              <a:ea typeface="Roboto Condensed"/>
              <a:cs typeface="Roboto Condensed"/>
              <a:sym typeface="Roboto Condensed"/>
            </a:endParaRPr>
          </a:p>
        </p:txBody>
      </p:sp>
      <p:sp>
        <p:nvSpPr>
          <p:cNvPr id="505" name="Google Shape;505;g11636cd8fdd_1_217"/>
          <p:cNvSpPr txBox="1"/>
          <p:nvPr/>
        </p:nvSpPr>
        <p:spPr>
          <a:xfrm>
            <a:off x="530650" y="1361150"/>
            <a:ext cx="2858700" cy="90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Roboto Condensed"/>
                <a:ea typeface="Roboto Condensed"/>
                <a:cs typeface="Roboto Condensed"/>
                <a:sym typeface="Roboto Condensed"/>
              </a:rPr>
              <a:t>（一）軟體需求 </a:t>
            </a:r>
            <a:endParaRPr sz="600">
              <a:solidFill>
                <a:schemeClr val="dk1"/>
              </a:solidFill>
              <a:latin typeface="Roboto Condensed"/>
              <a:ea typeface="Roboto Condensed"/>
              <a:cs typeface="Roboto Condensed"/>
              <a:sym typeface="Roboto Condensed"/>
            </a:endParaRPr>
          </a:p>
          <a:p>
            <a:pPr marL="0" lvl="0" indent="0" algn="l" rtl="0">
              <a:lnSpc>
                <a:spcPct val="115000"/>
              </a:lnSpc>
              <a:spcBef>
                <a:spcPts val="1000"/>
              </a:spcBef>
              <a:spcAft>
                <a:spcPts val="1000"/>
              </a:spcAft>
              <a:buNone/>
            </a:pPr>
            <a:r>
              <a:rPr lang="en" sz="1800">
                <a:solidFill>
                  <a:schemeClr val="dk1"/>
                </a:solidFill>
                <a:latin typeface="Roboto Condensed"/>
                <a:ea typeface="Roboto Condensed"/>
                <a:cs typeface="Roboto Condensed"/>
                <a:sym typeface="Roboto Condensed"/>
              </a:rPr>
              <a:t>．作業系統：Windows 10</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163626f4e2_0_0"/>
          <p:cNvSpPr txBox="1">
            <a:spLocks noGrp="1"/>
          </p:cNvSpPr>
          <p:nvPr>
            <p:ph type="title" idx="2"/>
          </p:nvPr>
        </p:nvSpPr>
        <p:spPr>
          <a:xfrm flipH="1">
            <a:off x="-630450" y="2795875"/>
            <a:ext cx="4781100" cy="12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t>05  結語</a:t>
            </a:r>
            <a:endParaRPr sz="4000"/>
          </a:p>
        </p:txBody>
      </p:sp>
      <p:cxnSp>
        <p:nvCxnSpPr>
          <p:cNvPr id="511" name="Google Shape;511;g1163626f4e2_0_0"/>
          <p:cNvCxnSpPr/>
          <p:nvPr/>
        </p:nvCxnSpPr>
        <p:spPr>
          <a:xfrm>
            <a:off x="0" y="4028275"/>
            <a:ext cx="1561500" cy="0"/>
          </a:xfrm>
          <a:prstGeom prst="straightConnector1">
            <a:avLst/>
          </a:prstGeom>
          <a:noFill/>
          <a:ln w="9525" cap="flat" cmpd="sng">
            <a:solidFill>
              <a:schemeClr val="dk1"/>
            </a:solidFill>
            <a:prstDash val="solid"/>
            <a:round/>
            <a:headEnd type="none" w="sm" len="sm"/>
            <a:tailEnd type="none" w="sm" len="sm"/>
          </a:ln>
        </p:spPr>
      </p:cxnSp>
      <p:sp>
        <p:nvSpPr>
          <p:cNvPr id="512" name="Google Shape;512;g1163626f4e2_0_0"/>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37/41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115f2e134fe_0_141"/>
          <p:cNvSpPr txBox="1">
            <a:spLocks noGrp="1"/>
          </p:cNvSpPr>
          <p:nvPr>
            <p:ph type="ctrTitle"/>
          </p:nvPr>
        </p:nvSpPr>
        <p:spPr>
          <a:xfrm>
            <a:off x="1921976" y="363575"/>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4000" b="0"/>
              <a:t>結語</a:t>
            </a:r>
            <a:endParaRPr sz="4000" b="0"/>
          </a:p>
        </p:txBody>
      </p:sp>
      <p:sp>
        <p:nvSpPr>
          <p:cNvPr id="518" name="Google Shape;518;g115f2e134fe_0_141"/>
          <p:cNvSpPr txBox="1"/>
          <p:nvPr/>
        </p:nvSpPr>
        <p:spPr>
          <a:xfrm>
            <a:off x="984175" y="1509750"/>
            <a:ext cx="7089900" cy="2124000"/>
          </a:xfrm>
          <a:prstGeom prst="rect">
            <a:avLst/>
          </a:prstGeom>
          <a:noFill/>
          <a:ln>
            <a:noFill/>
          </a:ln>
        </p:spPr>
        <p:txBody>
          <a:bodyPr spcFirstLastPara="1" wrap="square" lIns="91425" tIns="91425" rIns="91425" bIns="91425" anchor="t" anchorCtr="0">
            <a:spAutoFit/>
          </a:bodyPr>
          <a:lstStyle/>
          <a:p>
            <a:pPr marL="0" lvl="0" indent="457200" algn="l" rtl="0">
              <a:lnSpc>
                <a:spcPct val="150000"/>
              </a:lnSpc>
              <a:spcBef>
                <a:spcPts val="0"/>
              </a:spcBef>
              <a:spcAft>
                <a:spcPts val="0"/>
              </a:spcAft>
              <a:buNone/>
            </a:pPr>
            <a:r>
              <a:rPr lang="en" sz="1800">
                <a:solidFill>
                  <a:schemeClr val="dk1"/>
                </a:solidFill>
                <a:latin typeface="Roboto Condensed"/>
                <a:ea typeface="Roboto Condensed"/>
                <a:cs typeface="Roboto Condensed"/>
                <a:sym typeface="Roboto Condensed"/>
              </a:rPr>
              <a:t>疫情造成的陰影揮之不去，人們的生活也隨之改變。我們希望能運用現有的技術，讓消費者在外出購物時，在不用與人接觸的前提下，仍能確認商品的實際大小與樣式。如此能降低消費者外出購物與人接觸所產生的感染風險，還可以讓消費者不用顧慮透由網購所購買的商品實際穿戴後樣式或尺寸不合適。</a:t>
            </a:r>
            <a:endParaRPr sz="1800">
              <a:solidFill>
                <a:schemeClr val="dk1"/>
              </a:solidFill>
              <a:latin typeface="Roboto Condensed Light"/>
              <a:ea typeface="Roboto Condensed Light"/>
              <a:cs typeface="Roboto Condensed Light"/>
              <a:sym typeface="Roboto Condensed Light"/>
            </a:endParaRPr>
          </a:p>
        </p:txBody>
      </p:sp>
      <p:sp>
        <p:nvSpPr>
          <p:cNvPr id="519" name="Google Shape;519;g115f2e134fe_0_141"/>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38/41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15f45ef391_2_40"/>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0"/>
              <a:t>研究背景與動機</a:t>
            </a:r>
            <a:endParaRPr sz="3600"/>
          </a:p>
          <a:p>
            <a:pPr marL="0" lvl="0" indent="0" algn="ctr" rtl="0">
              <a:lnSpc>
                <a:spcPct val="100000"/>
              </a:lnSpc>
              <a:spcBef>
                <a:spcPts val="0"/>
              </a:spcBef>
              <a:spcAft>
                <a:spcPts val="0"/>
              </a:spcAft>
              <a:buSzPts val="2400"/>
              <a:buNone/>
            </a:pPr>
            <a:endParaRPr sz="3600"/>
          </a:p>
        </p:txBody>
      </p:sp>
      <p:cxnSp>
        <p:nvCxnSpPr>
          <p:cNvPr id="192" name="Google Shape;192;g115f45ef391_2_40"/>
          <p:cNvCxnSpPr>
            <a:endCxn id="193" idx="0"/>
          </p:cNvCxnSpPr>
          <p:nvPr/>
        </p:nvCxnSpPr>
        <p:spPr>
          <a:xfrm rot="10800000">
            <a:off x="7030625" y="1614650"/>
            <a:ext cx="2112300" cy="0"/>
          </a:xfrm>
          <a:prstGeom prst="straightConnector1">
            <a:avLst/>
          </a:prstGeom>
          <a:noFill/>
          <a:ln w="9525" cap="flat" cmpd="sng">
            <a:solidFill>
              <a:schemeClr val="dk1"/>
            </a:solidFill>
            <a:prstDash val="solid"/>
            <a:round/>
            <a:headEnd type="none" w="sm" len="sm"/>
            <a:tailEnd type="none" w="sm" len="sm"/>
          </a:ln>
        </p:spPr>
      </p:cxnSp>
      <p:sp>
        <p:nvSpPr>
          <p:cNvPr id="194" name="Google Shape;194;g115f45ef391_2_40"/>
          <p:cNvSpPr txBox="1">
            <a:spLocks noGrp="1"/>
          </p:cNvSpPr>
          <p:nvPr>
            <p:ph type="title" idx="2"/>
          </p:nvPr>
        </p:nvSpPr>
        <p:spPr>
          <a:xfrm>
            <a:off x="514176" y="1186275"/>
            <a:ext cx="17952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sz="4900"/>
              <a:t>01</a:t>
            </a:r>
            <a:endParaRPr sz="4900"/>
          </a:p>
        </p:txBody>
      </p:sp>
      <p:sp>
        <p:nvSpPr>
          <p:cNvPr id="195" name="Google Shape;195;g115f45ef391_2_40"/>
          <p:cNvSpPr txBox="1">
            <a:spLocks noGrp="1"/>
          </p:cNvSpPr>
          <p:nvPr>
            <p:ph type="title" idx="3"/>
          </p:nvPr>
        </p:nvSpPr>
        <p:spPr>
          <a:xfrm>
            <a:off x="1402776" y="2082638"/>
            <a:ext cx="1763700" cy="75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4900"/>
              <a:t>02</a:t>
            </a:r>
            <a:endParaRPr sz="4900"/>
          </a:p>
        </p:txBody>
      </p:sp>
      <p:sp>
        <p:nvSpPr>
          <p:cNvPr id="193" name="Google Shape;193;g115f45ef391_2_40"/>
          <p:cNvSpPr/>
          <p:nvPr/>
        </p:nvSpPr>
        <p:spPr>
          <a:xfrm>
            <a:off x="2671625" y="1382750"/>
            <a:ext cx="4359000" cy="463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a:solidFill>
                  <a:schemeClr val="dk1"/>
                </a:solidFill>
                <a:latin typeface="Hammersmith One"/>
                <a:ea typeface="Hammersmith One"/>
                <a:cs typeface="Hammersmith One"/>
                <a:sym typeface="Hammersmith One"/>
              </a:rPr>
              <a:t>現況：因疫情大眾逐漸轉為網路購物</a:t>
            </a:r>
            <a:endParaRPr sz="1700">
              <a:solidFill>
                <a:schemeClr val="dk1"/>
              </a:solidFill>
              <a:latin typeface="Hammersmith One"/>
              <a:ea typeface="Hammersmith One"/>
              <a:cs typeface="Hammersmith One"/>
              <a:sym typeface="Hammersmith One"/>
            </a:endParaRPr>
          </a:p>
        </p:txBody>
      </p:sp>
      <p:sp>
        <p:nvSpPr>
          <p:cNvPr id="196" name="Google Shape;196;g115f45ef391_2_40"/>
          <p:cNvSpPr/>
          <p:nvPr/>
        </p:nvSpPr>
        <p:spPr>
          <a:xfrm>
            <a:off x="3052625" y="2228000"/>
            <a:ext cx="4359000" cy="463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a:solidFill>
                  <a:schemeClr val="dk1"/>
                </a:solidFill>
                <a:latin typeface="Hammersmith One"/>
                <a:ea typeface="Hammersmith One"/>
                <a:cs typeface="Hammersmith One"/>
                <a:sym typeface="Hammersmith One"/>
              </a:rPr>
              <a:t>缺點：商品照片與實際收到可能產生落差</a:t>
            </a:r>
            <a:endParaRPr/>
          </a:p>
        </p:txBody>
      </p:sp>
      <p:cxnSp>
        <p:nvCxnSpPr>
          <p:cNvPr id="197" name="Google Shape;197;g115f45ef391_2_40"/>
          <p:cNvCxnSpPr>
            <a:endCxn id="198" idx="0"/>
          </p:cNvCxnSpPr>
          <p:nvPr/>
        </p:nvCxnSpPr>
        <p:spPr>
          <a:xfrm flipH="1">
            <a:off x="7911553" y="3356275"/>
            <a:ext cx="1248231" cy="10682"/>
          </a:xfrm>
          <a:prstGeom prst="straightConnector1">
            <a:avLst/>
          </a:prstGeom>
          <a:noFill/>
          <a:ln w="9525" cap="flat" cmpd="sng">
            <a:solidFill>
              <a:schemeClr val="dk1"/>
            </a:solidFill>
            <a:prstDash val="solid"/>
            <a:round/>
            <a:headEnd type="none" w="sm" len="sm"/>
            <a:tailEnd type="none" w="sm" len="sm"/>
          </a:ln>
        </p:spPr>
      </p:cxnSp>
      <p:sp>
        <p:nvSpPr>
          <p:cNvPr id="198" name="Google Shape;198;g115f45ef391_2_40"/>
          <p:cNvSpPr/>
          <p:nvPr/>
        </p:nvSpPr>
        <p:spPr>
          <a:xfrm>
            <a:off x="3509825" y="3124375"/>
            <a:ext cx="4439116" cy="463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dirty="0" err="1">
                <a:solidFill>
                  <a:schemeClr val="dk1"/>
                </a:solidFill>
                <a:latin typeface="Hammersmith One"/>
                <a:ea typeface="Hammersmith One"/>
                <a:cs typeface="Hammersmith One"/>
                <a:sym typeface="Hammersmith One"/>
              </a:rPr>
              <a:t>目的</a:t>
            </a:r>
            <a:r>
              <a:rPr lang="en" sz="1700" dirty="0">
                <a:solidFill>
                  <a:schemeClr val="dk1"/>
                </a:solidFill>
                <a:latin typeface="Hammersmith One"/>
                <a:ea typeface="Hammersmith One"/>
                <a:cs typeface="Hammersmith One"/>
                <a:sym typeface="Hammersmith One"/>
              </a:rPr>
              <a:t>：</a:t>
            </a:r>
            <a:r>
              <a:rPr lang="zh-TW" altLang="en" sz="1700">
                <a:solidFill>
                  <a:schemeClr val="dk1"/>
                </a:solidFill>
                <a:latin typeface="Hammersmith One"/>
                <a:ea typeface="Hammersmith One"/>
                <a:cs typeface="Hammersmith One"/>
                <a:sym typeface="Hammersmith One"/>
              </a:rPr>
              <a:t>減少新型冠狀病毒接觸性傳播的可能</a:t>
            </a:r>
            <a:endParaRPr/>
          </a:p>
        </p:txBody>
      </p:sp>
      <p:sp>
        <p:nvSpPr>
          <p:cNvPr id="199" name="Google Shape;199;g115f45ef391_2_40"/>
          <p:cNvSpPr txBox="1">
            <a:spLocks noGrp="1"/>
          </p:cNvSpPr>
          <p:nvPr>
            <p:ph type="title" idx="5"/>
          </p:nvPr>
        </p:nvSpPr>
        <p:spPr>
          <a:xfrm>
            <a:off x="1387026" y="2979025"/>
            <a:ext cx="17952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sz="4900"/>
              <a:t>03</a:t>
            </a:r>
            <a:endParaRPr sz="4900"/>
          </a:p>
        </p:txBody>
      </p:sp>
      <p:sp>
        <p:nvSpPr>
          <p:cNvPr id="200" name="Google Shape;200;g115f45ef391_2_40"/>
          <p:cNvSpPr txBox="1">
            <a:spLocks noGrp="1"/>
          </p:cNvSpPr>
          <p:nvPr>
            <p:ph type="title" idx="5"/>
          </p:nvPr>
        </p:nvSpPr>
        <p:spPr>
          <a:xfrm>
            <a:off x="1844226" y="3875400"/>
            <a:ext cx="17952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sz="4900"/>
              <a:t>04</a:t>
            </a:r>
            <a:endParaRPr sz="4900"/>
          </a:p>
        </p:txBody>
      </p:sp>
      <p:sp>
        <p:nvSpPr>
          <p:cNvPr id="201" name="Google Shape;201;g115f45ef391_2_40"/>
          <p:cNvSpPr/>
          <p:nvPr/>
        </p:nvSpPr>
        <p:spPr>
          <a:xfrm>
            <a:off x="3967025" y="4020750"/>
            <a:ext cx="4664700" cy="700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700">
                <a:solidFill>
                  <a:schemeClr val="dk1"/>
                </a:solidFill>
                <a:latin typeface="Hammersmith One"/>
                <a:ea typeface="Hammersmith One"/>
                <a:cs typeface="Hammersmith One"/>
                <a:sym typeface="Hammersmith One"/>
              </a:rPr>
              <a:t>方法：製作平台，方便一目瞭然商品大小，同時能使用非接觸的方式操作</a:t>
            </a:r>
            <a:endParaRPr/>
          </a:p>
        </p:txBody>
      </p:sp>
      <p:cxnSp>
        <p:nvCxnSpPr>
          <p:cNvPr id="202" name="Google Shape;202;g115f45ef391_2_40"/>
          <p:cNvCxnSpPr/>
          <p:nvPr/>
        </p:nvCxnSpPr>
        <p:spPr>
          <a:xfrm rot="10800000">
            <a:off x="7411775" y="2459900"/>
            <a:ext cx="1742100" cy="0"/>
          </a:xfrm>
          <a:prstGeom prst="straightConnector1">
            <a:avLst/>
          </a:prstGeom>
          <a:noFill/>
          <a:ln w="9525" cap="flat" cmpd="sng">
            <a:solidFill>
              <a:schemeClr val="dk1"/>
            </a:solidFill>
            <a:prstDash val="solid"/>
            <a:round/>
            <a:headEnd type="none" w="sm" len="sm"/>
            <a:tailEnd type="none" w="sm" len="sm"/>
          </a:ln>
        </p:spPr>
      </p:cxnSp>
      <p:cxnSp>
        <p:nvCxnSpPr>
          <p:cNvPr id="203" name="Google Shape;203;g115f45ef391_2_40"/>
          <p:cNvCxnSpPr>
            <a:endCxn id="201" idx="0"/>
          </p:cNvCxnSpPr>
          <p:nvPr/>
        </p:nvCxnSpPr>
        <p:spPr>
          <a:xfrm rot="10800000">
            <a:off x="8631725" y="4371150"/>
            <a:ext cx="544500" cy="0"/>
          </a:xfrm>
          <a:prstGeom prst="straightConnector1">
            <a:avLst/>
          </a:prstGeom>
          <a:noFill/>
          <a:ln w="9525" cap="flat" cmpd="sng">
            <a:solidFill>
              <a:schemeClr val="dk1"/>
            </a:solidFill>
            <a:prstDash val="solid"/>
            <a:round/>
            <a:headEnd type="none" w="sm" len="sm"/>
            <a:tailEnd type="none" w="sm" len="sm"/>
          </a:ln>
        </p:spPr>
      </p:cxnSp>
      <p:sp>
        <p:nvSpPr>
          <p:cNvPr id="204" name="Google Shape;204;g115f45ef391_2_40"/>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cxnSp>
        <p:nvCxnSpPr>
          <p:cNvPr id="524" name="Google Shape;524;g115f2e134fe_0_151"/>
          <p:cNvCxnSpPr/>
          <p:nvPr/>
        </p:nvCxnSpPr>
        <p:spPr>
          <a:xfrm rot="10800000">
            <a:off x="3290125" y="4362250"/>
            <a:ext cx="0" cy="781200"/>
          </a:xfrm>
          <a:prstGeom prst="straightConnector1">
            <a:avLst/>
          </a:prstGeom>
          <a:noFill/>
          <a:ln w="9525" cap="flat" cmpd="sng">
            <a:solidFill>
              <a:schemeClr val="dk1"/>
            </a:solidFill>
            <a:prstDash val="solid"/>
            <a:round/>
            <a:headEnd type="none" w="sm" len="sm"/>
            <a:tailEnd type="none" w="sm" len="sm"/>
          </a:ln>
        </p:spPr>
      </p:cxnSp>
      <p:sp>
        <p:nvSpPr>
          <p:cNvPr id="525" name="Google Shape;525;g115f2e134fe_0_151"/>
          <p:cNvSpPr txBox="1"/>
          <p:nvPr/>
        </p:nvSpPr>
        <p:spPr>
          <a:xfrm>
            <a:off x="460500" y="863250"/>
            <a:ext cx="8223000" cy="3417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solidFill>
                  <a:schemeClr val="dk1"/>
                </a:solidFill>
                <a:latin typeface="Roboto Condensed"/>
                <a:ea typeface="Roboto Condensed"/>
                <a:cs typeface="Roboto Condensed"/>
                <a:sym typeface="Roboto Condensed"/>
              </a:rPr>
              <a:t>（一）中文文獻</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Screen(2021 年 1 月 12 日)。職人所.創客基地-浮空投影(全息投影、Holographic Projection)效果的製作。存取日期:2021/10/5, </a:t>
            </a:r>
            <a:r>
              <a:rPr lang="en" sz="1200" u="sng">
                <a:solidFill>
                  <a:schemeClr val="dk1"/>
                </a:solid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https://www.screen.com.hk/stem/3d-holographic-projection-handmade/</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窩課 360(2021)。3D 建模軟體全攻略!八個常見軟體的應用優勢與外掛支援介紹。存取日期:2021/9/23, </a:t>
            </a:r>
            <a:r>
              <a:rPr lang="en" sz="1200" u="sng">
                <a:solidFill>
                  <a:schemeClr val="dk1"/>
                </a:solid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https://www.worker360.com.tw/blog/3d-cad-caid-polygon-%20proe-%20solidwork-sketchup-3dsmax-maya-zbrush-rhino-alias</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Jia-Yau Shiau (2020)。認識手勢追蹤系統:MediaPipe Hand 與 Oculus Hand Tracking。軟體之心。存取日期：2021/9/25, </a:t>
            </a:r>
            <a:r>
              <a:rPr lang="en" sz="1200" u="sng">
                <a:solidFill>
                  <a:schemeClr val="dk1"/>
                </a:solid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https://medium.com/%E8%BB%9F%E9%AB%94%E4%B9%8B%E5%BF%83/deep-learning-%E5%85%A5%E9%96%80-%E8%AA%8D%E8%AD%98%E6%89%8B%E5%8B%A2%E8%BF%BD%E8%B9%A4%E7%B3%BB%E7%B5%B1-mediapipe-hand%E8%88%87oculus-hand-tracking-ec7df294b36b</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Microsoft 365 (2021)。資料庫設計的基本概念。存取日期:</a:t>
            </a:r>
            <a:r>
              <a:rPr lang="en" sz="1200">
                <a:solidFill>
                  <a:schemeClr val="hlink"/>
                </a:solidFill>
                <a:uFill>
                  <a:noFill/>
                </a:uFill>
                <a:latin typeface="Roboto Condensed"/>
                <a:ea typeface="Roboto Condensed"/>
                <a:cs typeface="Roboto Condensed"/>
                <a:sym typeface="Roboto Condensed"/>
                <a:hlinkClick r:id="rId6"/>
              </a:rPr>
              <a:t>2021/11/5</a:t>
            </a:r>
            <a:endParaRPr/>
          </a:p>
          <a:p>
            <a:pPr marL="457200" lvl="0" indent="0" algn="l" rtl="0">
              <a:lnSpc>
                <a:spcPct val="150000"/>
              </a:lnSpc>
              <a:spcBef>
                <a:spcPts val="0"/>
              </a:spcBef>
              <a:spcAft>
                <a:spcPts val="0"/>
              </a:spcAft>
              <a:buNone/>
            </a:pPr>
            <a:r>
              <a:rPr lang="en" sz="1200" u="sng">
                <a:solidFill>
                  <a:schemeClr val="hlink"/>
                </a:solidFill>
                <a:latin typeface="Roboto Condensed"/>
                <a:ea typeface="Roboto Condensed"/>
                <a:cs typeface="Roboto Condensed"/>
                <a:sym typeface="Roboto Condensed"/>
                <a:hlinkClick r:id="rId6"/>
              </a:rPr>
              <a:t>https://support.microsoft.com/zh-tw/office/%E8%B3%87%E6%96%99%E5%BA%AB%E8%A8%AD%E8%A8%88%E7%9A%84%E5%9F%BA%E6%9C%AC%E6%A6%82%E5%BF%B5-eb2159cf-1e30-401a-8084-bd4f9c9ca1f5</a:t>
            </a:r>
            <a:endParaRPr sz="1200" u="sng">
              <a:latin typeface="Roboto Condensed Light"/>
              <a:ea typeface="Roboto Condensed Light"/>
              <a:cs typeface="Roboto Condensed Light"/>
              <a:sym typeface="Roboto Condensed Light"/>
            </a:endParaRPr>
          </a:p>
        </p:txBody>
      </p:sp>
      <p:sp>
        <p:nvSpPr>
          <p:cNvPr id="526" name="Google Shape;526;g115f2e134fe_0_151"/>
          <p:cNvSpPr txBox="1">
            <a:spLocks noGrp="1"/>
          </p:cNvSpPr>
          <p:nvPr>
            <p:ph type="ctrTitle"/>
          </p:nvPr>
        </p:nvSpPr>
        <p:spPr>
          <a:xfrm>
            <a:off x="3023550" y="235750"/>
            <a:ext cx="3096900" cy="6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0"/>
              <a:t>參考文獻</a:t>
            </a:r>
            <a:endParaRPr sz="3600" b="0"/>
          </a:p>
        </p:txBody>
      </p:sp>
      <p:sp>
        <p:nvSpPr>
          <p:cNvPr id="527" name="Google Shape;527;g115f2e134fe_0_151"/>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39/41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cxnSp>
        <p:nvCxnSpPr>
          <p:cNvPr id="532" name="Google Shape;532;g115fe2d86a2_3_116"/>
          <p:cNvCxnSpPr/>
          <p:nvPr/>
        </p:nvCxnSpPr>
        <p:spPr>
          <a:xfrm rot="10800000">
            <a:off x="3290125" y="4362250"/>
            <a:ext cx="0" cy="781200"/>
          </a:xfrm>
          <a:prstGeom prst="straightConnector1">
            <a:avLst/>
          </a:prstGeom>
          <a:noFill/>
          <a:ln w="9525" cap="flat" cmpd="sng">
            <a:solidFill>
              <a:schemeClr val="dk1"/>
            </a:solidFill>
            <a:prstDash val="solid"/>
            <a:round/>
            <a:headEnd type="none" w="sm" len="sm"/>
            <a:tailEnd type="none" w="sm" len="sm"/>
          </a:ln>
        </p:spPr>
      </p:cxnSp>
      <p:sp>
        <p:nvSpPr>
          <p:cNvPr id="533" name="Google Shape;533;g115fe2d86a2_3_116"/>
          <p:cNvSpPr txBox="1"/>
          <p:nvPr/>
        </p:nvSpPr>
        <p:spPr>
          <a:xfrm>
            <a:off x="460500" y="863250"/>
            <a:ext cx="8223000" cy="3140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solidFill>
                  <a:schemeClr val="dk1"/>
                </a:solidFill>
                <a:latin typeface="Roboto Condensed"/>
                <a:ea typeface="Roboto Condensed"/>
                <a:cs typeface="Roboto Condensed"/>
                <a:sym typeface="Roboto Condensed"/>
              </a:rPr>
              <a:t>（一）中文文獻</a:t>
            </a:r>
            <a:endParaRPr sz="1200">
              <a:solidFill>
                <a:schemeClr val="dk1"/>
              </a:solidFill>
              <a:latin typeface="Roboto Condensed"/>
              <a:ea typeface="Roboto Condensed"/>
              <a:cs typeface="Roboto Condensed"/>
              <a:sym typeface="Roboto Condensed"/>
            </a:endParaRPr>
          </a:p>
          <a:p>
            <a:pPr marL="0" lvl="0" indent="0" algn="l" rtl="0">
              <a:lnSpc>
                <a:spcPct val="150000"/>
              </a:lnSpc>
              <a:spcBef>
                <a:spcPts val="0"/>
              </a:spcBef>
              <a:spcAft>
                <a:spcPts val="0"/>
              </a:spcAft>
              <a:buNone/>
            </a:pPr>
            <a:r>
              <a:rPr lang="en" sz="1200">
                <a:solidFill>
                  <a:schemeClr val="dk1"/>
                </a:solidFill>
                <a:latin typeface="Roboto Condensed"/>
                <a:ea typeface="Roboto Condensed"/>
                <a:cs typeface="Roboto Condensed"/>
                <a:sym typeface="Roboto Condensed"/>
              </a:rPr>
              <a:t>    5.      Intellipaat(2021 年 12 月 31 日)。什麼是 PyCharm?。存取日期:2021/1/6, </a:t>
            </a:r>
            <a:endParaRPr sz="1200">
              <a:solidFill>
                <a:schemeClr val="dk1"/>
              </a:solidFill>
              <a:latin typeface="Roboto Condensed"/>
              <a:ea typeface="Roboto Condensed"/>
              <a:cs typeface="Roboto Condensed"/>
              <a:sym typeface="Roboto Condensed"/>
            </a:endParaRPr>
          </a:p>
          <a:p>
            <a:pPr marL="0" lvl="0" indent="457200" algn="l" rtl="0">
              <a:lnSpc>
                <a:spcPct val="150000"/>
              </a:lnSpc>
              <a:spcBef>
                <a:spcPts val="0"/>
              </a:spcBef>
              <a:spcAft>
                <a:spcPts val="0"/>
              </a:spcAft>
              <a:buNone/>
            </a:pPr>
            <a:r>
              <a:rPr lang="en" sz="1200" u="sng">
                <a:solidFill>
                  <a:schemeClr val="hlink"/>
                </a:solidFill>
                <a:latin typeface="Roboto Condensed"/>
                <a:ea typeface="Roboto Condensed"/>
                <a:cs typeface="Roboto Condensed"/>
                <a:sym typeface="Roboto Condensed"/>
                <a:hlinkClick r:id="rId3"/>
              </a:rPr>
              <a:t>https://intellipaat.com/blog/what-is-pycharm/</a:t>
            </a:r>
            <a:endParaRPr sz="1200">
              <a:solidFill>
                <a:schemeClr val="dk1"/>
              </a:solidFill>
              <a:latin typeface="Roboto Condensed"/>
              <a:ea typeface="Roboto Condensed"/>
              <a:cs typeface="Roboto Condensed"/>
              <a:sym typeface="Roboto Condensed"/>
            </a:endParaRPr>
          </a:p>
          <a:p>
            <a:pPr marL="0" lvl="0" indent="0" algn="l" rtl="0">
              <a:lnSpc>
                <a:spcPct val="150000"/>
              </a:lnSpc>
              <a:spcBef>
                <a:spcPts val="0"/>
              </a:spcBef>
              <a:spcAft>
                <a:spcPts val="0"/>
              </a:spcAft>
              <a:buNone/>
            </a:pPr>
            <a:r>
              <a:rPr lang="en" sz="1200">
                <a:solidFill>
                  <a:schemeClr val="dk1"/>
                </a:solidFill>
                <a:latin typeface="Roboto Condensed"/>
                <a:ea typeface="Roboto Condensed"/>
                <a:cs typeface="Roboto Condensed"/>
                <a:sym typeface="Roboto Condensed"/>
              </a:rPr>
              <a:t>    6.      Rhinoceros。建築、工程和營造工業的 Rhino 。存取日期：2022/1/31,</a:t>
            </a:r>
            <a:endParaRPr sz="1200">
              <a:solidFill>
                <a:schemeClr val="dk1"/>
              </a:solidFill>
              <a:latin typeface="Roboto Condensed"/>
              <a:ea typeface="Roboto Condensed"/>
              <a:cs typeface="Roboto Condensed"/>
              <a:sym typeface="Roboto Condensed"/>
            </a:endParaRPr>
          </a:p>
          <a:p>
            <a:pPr marL="0" lvl="0" indent="457200" algn="l" rtl="0">
              <a:lnSpc>
                <a:spcPct val="150000"/>
              </a:lnSpc>
              <a:spcBef>
                <a:spcPts val="0"/>
              </a:spcBef>
              <a:spcAft>
                <a:spcPts val="0"/>
              </a:spcAft>
              <a:buNone/>
            </a:pPr>
            <a:r>
              <a:rPr lang="en" sz="1200" u="sng">
                <a:solidFill>
                  <a:schemeClr val="hlink"/>
                </a:solidFill>
                <a:latin typeface="Roboto Condensed"/>
                <a:ea typeface="Roboto Condensed"/>
                <a:cs typeface="Roboto Condensed"/>
                <a:sym typeface="Roboto Condensed"/>
                <a:hlinkClick r:id="rId4"/>
              </a:rPr>
              <a:t>https://www.rhino3d.com/tw/for/architecture/</a:t>
            </a:r>
            <a:endParaRPr sz="1200">
              <a:solidFill>
                <a:schemeClr val="dk1"/>
              </a:solidFill>
              <a:latin typeface="Roboto Condensed"/>
              <a:ea typeface="Roboto Condensed"/>
              <a:cs typeface="Roboto Condensed"/>
              <a:sym typeface="Roboto Condensed"/>
            </a:endParaRPr>
          </a:p>
          <a:p>
            <a:pPr marL="0" lvl="0" indent="0" algn="l" rtl="0">
              <a:lnSpc>
                <a:spcPct val="150000"/>
              </a:lnSpc>
              <a:spcBef>
                <a:spcPts val="0"/>
              </a:spcBef>
              <a:spcAft>
                <a:spcPts val="0"/>
              </a:spcAft>
              <a:buNone/>
            </a:pPr>
            <a:r>
              <a:rPr lang="en" sz="1200">
                <a:solidFill>
                  <a:schemeClr val="dk1"/>
                </a:solidFill>
                <a:latin typeface="Roboto Condensed"/>
                <a:ea typeface="Roboto Condensed"/>
                <a:cs typeface="Roboto Condensed"/>
                <a:sym typeface="Roboto Condensed"/>
              </a:rPr>
              <a:t>    7.      Maya。盧俊諺。Maya動畫技法大揭密。存取日期:2022/2/13, </a:t>
            </a:r>
            <a:endParaRPr sz="1200">
              <a:solidFill>
                <a:schemeClr val="dk1"/>
              </a:solidFill>
              <a:latin typeface="Roboto Condensed"/>
              <a:ea typeface="Roboto Condensed"/>
              <a:cs typeface="Roboto Condensed"/>
              <a:sym typeface="Roboto Condensed"/>
            </a:endParaRPr>
          </a:p>
          <a:p>
            <a:pPr marL="0" lvl="0" indent="457200" algn="l" rtl="0">
              <a:lnSpc>
                <a:spcPct val="150000"/>
              </a:lnSpc>
              <a:spcBef>
                <a:spcPts val="0"/>
              </a:spcBef>
              <a:spcAft>
                <a:spcPts val="0"/>
              </a:spcAft>
              <a:buNone/>
            </a:pPr>
            <a:r>
              <a:rPr lang="en" sz="1200" u="sng">
                <a:solidFill>
                  <a:schemeClr val="dk1"/>
                </a:solid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https://www.eslite.com/product/1001239292295524</a:t>
            </a:r>
            <a:endParaRPr sz="1200">
              <a:solidFill>
                <a:schemeClr val="dk1"/>
              </a:solidFill>
              <a:latin typeface="Roboto Condensed"/>
              <a:ea typeface="Roboto Condensed"/>
              <a:cs typeface="Roboto Condensed"/>
              <a:sym typeface="Roboto Condensed"/>
            </a:endParaRPr>
          </a:p>
          <a:p>
            <a:pPr marL="0" lvl="0" indent="0" algn="l" rtl="0">
              <a:lnSpc>
                <a:spcPct val="150000"/>
              </a:lnSpc>
              <a:spcBef>
                <a:spcPts val="0"/>
              </a:spcBef>
              <a:spcAft>
                <a:spcPts val="0"/>
              </a:spcAft>
              <a:buNone/>
            </a:pPr>
            <a:r>
              <a:rPr lang="en" sz="1200">
                <a:solidFill>
                  <a:schemeClr val="dk1"/>
                </a:solidFill>
                <a:latin typeface="Roboto Condensed"/>
                <a:ea typeface="Roboto Condensed"/>
                <a:cs typeface="Roboto Condensed"/>
                <a:sym typeface="Roboto Condensed"/>
              </a:rPr>
              <a:t>    8.      維基百科。3ds Max。存取日期:2021/12/16,</a:t>
            </a:r>
            <a:endParaRPr sz="1200">
              <a:solidFill>
                <a:schemeClr val="dk1"/>
              </a:solidFill>
              <a:latin typeface="Roboto Condensed"/>
              <a:ea typeface="Roboto Condensed"/>
              <a:cs typeface="Roboto Condensed"/>
              <a:sym typeface="Roboto Condensed"/>
            </a:endParaRPr>
          </a:p>
          <a:p>
            <a:pPr marL="0" lvl="0" indent="457200" algn="l" rtl="0">
              <a:lnSpc>
                <a:spcPct val="150000"/>
              </a:lnSpc>
              <a:spcBef>
                <a:spcPts val="0"/>
              </a:spcBef>
              <a:spcAft>
                <a:spcPts val="0"/>
              </a:spcAft>
              <a:buNone/>
            </a:pPr>
            <a:r>
              <a:rPr lang="en" sz="1200" u="sng">
                <a:solidFill>
                  <a:schemeClr val="hlink"/>
                </a:solidFill>
                <a:latin typeface="Roboto Condensed"/>
                <a:ea typeface="Roboto Condensed"/>
                <a:cs typeface="Roboto Condensed"/>
                <a:sym typeface="Roboto Condensed"/>
                <a:hlinkClick r:id="rId6"/>
              </a:rPr>
              <a:t>https://zh.wikipedia.org/wiki/3ds_Max</a:t>
            </a:r>
            <a:endParaRPr sz="1200">
              <a:solidFill>
                <a:schemeClr val="dk1"/>
              </a:solidFill>
              <a:latin typeface="Roboto Condensed"/>
              <a:ea typeface="Roboto Condensed"/>
              <a:cs typeface="Roboto Condensed"/>
              <a:sym typeface="Roboto Condensed"/>
            </a:endParaRPr>
          </a:p>
          <a:p>
            <a:pPr marL="0" lvl="0" indent="0" algn="l" rtl="0">
              <a:lnSpc>
                <a:spcPct val="150000"/>
              </a:lnSpc>
              <a:spcBef>
                <a:spcPts val="0"/>
              </a:spcBef>
              <a:spcAft>
                <a:spcPts val="0"/>
              </a:spcAft>
              <a:buNone/>
            </a:pPr>
            <a:r>
              <a:rPr lang="en" sz="1200">
                <a:solidFill>
                  <a:schemeClr val="dk1"/>
                </a:solidFill>
                <a:latin typeface="Roboto Condensed"/>
                <a:ea typeface="Roboto Condensed"/>
                <a:cs typeface="Roboto Condensed"/>
                <a:sym typeface="Roboto Condensed"/>
              </a:rPr>
              <a:t>    9.      緯育。3ds Max是什麼?你該知道 3ds Max的一些事。存取日期:2022/2/16,</a:t>
            </a:r>
            <a:endParaRPr sz="1200">
              <a:solidFill>
                <a:schemeClr val="dk1"/>
              </a:solidFill>
              <a:latin typeface="Roboto Condensed"/>
              <a:ea typeface="Roboto Condensed"/>
              <a:cs typeface="Roboto Condensed"/>
              <a:sym typeface="Roboto Condensed"/>
            </a:endParaRPr>
          </a:p>
          <a:p>
            <a:pPr marL="0" lvl="0" indent="457200" algn="l" rtl="0">
              <a:lnSpc>
                <a:spcPct val="150000"/>
              </a:lnSpc>
              <a:spcBef>
                <a:spcPts val="0"/>
              </a:spcBef>
              <a:spcAft>
                <a:spcPts val="0"/>
              </a:spcAft>
              <a:buNone/>
            </a:pPr>
            <a:r>
              <a:rPr lang="en" sz="1200" u="sng">
                <a:solidFill>
                  <a:schemeClr val="hlink"/>
                </a:solidFill>
                <a:latin typeface="Roboto Condensed"/>
                <a:ea typeface="Roboto Condensed"/>
                <a:cs typeface="Roboto Condensed"/>
                <a:sym typeface="Roboto Condensed"/>
                <a:hlinkClick r:id="rId7"/>
              </a:rPr>
              <a:t>https://blog.tibame.com/?p=3759</a:t>
            </a:r>
            <a:endParaRPr sz="1200">
              <a:solidFill>
                <a:schemeClr val="dk1"/>
              </a:solidFill>
              <a:latin typeface="Roboto Condensed"/>
              <a:ea typeface="Roboto Condensed"/>
              <a:cs typeface="Roboto Condensed"/>
              <a:sym typeface="Roboto Condensed"/>
            </a:endParaRPr>
          </a:p>
        </p:txBody>
      </p:sp>
      <p:sp>
        <p:nvSpPr>
          <p:cNvPr id="534" name="Google Shape;534;g115fe2d86a2_3_116"/>
          <p:cNvSpPr txBox="1">
            <a:spLocks noGrp="1"/>
          </p:cNvSpPr>
          <p:nvPr>
            <p:ph type="ctrTitle"/>
          </p:nvPr>
        </p:nvSpPr>
        <p:spPr>
          <a:xfrm>
            <a:off x="3023550" y="235750"/>
            <a:ext cx="3096900" cy="6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0"/>
              <a:t>參考文獻</a:t>
            </a:r>
            <a:endParaRPr sz="3600" b="0"/>
          </a:p>
        </p:txBody>
      </p:sp>
      <p:sp>
        <p:nvSpPr>
          <p:cNvPr id="535" name="Google Shape;535;g115fe2d86a2_3_116"/>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40/41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cxnSp>
        <p:nvCxnSpPr>
          <p:cNvPr id="540" name="Google Shape;540;g115fe2d86a2_3_123"/>
          <p:cNvCxnSpPr/>
          <p:nvPr/>
        </p:nvCxnSpPr>
        <p:spPr>
          <a:xfrm rot="10800000">
            <a:off x="3290125" y="4362250"/>
            <a:ext cx="0" cy="781200"/>
          </a:xfrm>
          <a:prstGeom prst="straightConnector1">
            <a:avLst/>
          </a:prstGeom>
          <a:noFill/>
          <a:ln w="9525" cap="flat" cmpd="sng">
            <a:solidFill>
              <a:schemeClr val="dk1"/>
            </a:solidFill>
            <a:prstDash val="solid"/>
            <a:round/>
            <a:headEnd type="none" w="sm" len="sm"/>
            <a:tailEnd type="none" w="sm" len="sm"/>
          </a:ln>
        </p:spPr>
      </p:cxnSp>
      <p:sp>
        <p:nvSpPr>
          <p:cNvPr id="541" name="Google Shape;541;g115fe2d86a2_3_123"/>
          <p:cNvSpPr txBox="1"/>
          <p:nvPr/>
        </p:nvSpPr>
        <p:spPr>
          <a:xfrm>
            <a:off x="460500" y="863250"/>
            <a:ext cx="8223000" cy="3694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solidFill>
                  <a:schemeClr val="dk1"/>
                </a:solidFill>
                <a:latin typeface="Roboto Condensed"/>
                <a:ea typeface="Roboto Condensed"/>
                <a:cs typeface="Roboto Condensed"/>
                <a:sym typeface="Roboto Condensed"/>
              </a:rPr>
              <a:t>（二）英文文獻</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Pro Display (2020, Jul 12). What Is Holographic Projection?. Retrieved date:2021/2/13, </a:t>
            </a:r>
            <a:endParaRPr sz="1200">
              <a:solidFill>
                <a:schemeClr val="dk1"/>
              </a:solidFill>
              <a:latin typeface="Roboto Condensed"/>
              <a:ea typeface="Roboto Condensed"/>
              <a:cs typeface="Roboto Condensed"/>
              <a:sym typeface="Roboto Condensed"/>
            </a:endParaRPr>
          </a:p>
          <a:p>
            <a:pPr marL="457200" lvl="0" indent="0" algn="l" rtl="0">
              <a:lnSpc>
                <a:spcPct val="150000"/>
              </a:lnSpc>
              <a:spcBef>
                <a:spcPts val="0"/>
              </a:spcBef>
              <a:spcAft>
                <a:spcPts val="0"/>
              </a:spcAft>
              <a:buNone/>
            </a:pPr>
            <a:r>
              <a:rPr lang="en" sz="1200" u="sng">
                <a:solidFill>
                  <a:schemeClr val="dk1"/>
                </a:solid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https://prodisplay.com/ what-is-holographic-projection/</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維基百科。Microsoft SQL Server。Retrieved date: 2021/2/15, </a:t>
            </a:r>
            <a:endParaRPr sz="1200">
              <a:solidFill>
                <a:schemeClr val="dk1"/>
              </a:solidFill>
              <a:latin typeface="Roboto Condensed"/>
              <a:ea typeface="Roboto Condensed"/>
              <a:cs typeface="Roboto Condensed"/>
              <a:sym typeface="Roboto Condensed"/>
            </a:endParaRPr>
          </a:p>
          <a:p>
            <a:pPr marL="457200" lvl="0" indent="0" algn="l" rtl="0">
              <a:lnSpc>
                <a:spcPct val="150000"/>
              </a:lnSpc>
              <a:spcBef>
                <a:spcPts val="0"/>
              </a:spcBef>
              <a:spcAft>
                <a:spcPts val="0"/>
              </a:spcAft>
              <a:buNone/>
            </a:pPr>
            <a:r>
              <a:rPr lang="en" sz="1200" u="sng">
                <a:solidFill>
                  <a:schemeClr val="dk1"/>
                </a:solid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https://zh.wikipedia.org/wiki/Microsoft_SQL_Server</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JetBrains. Intelligent Coding Assistance. Retrieved date: 2021/2/15, </a:t>
            </a:r>
            <a:r>
              <a:rPr lang="en" sz="1200" u="sng">
                <a:solidFill>
                  <a:schemeClr val="dk1"/>
                </a:solid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https://www.jetbrains.com/pycharm/features/coding_assistance.html</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JetBrains. ALL THE PYTHON TOOLS IN ONE PLACE. Retrieved date: 2021/2/15, </a:t>
            </a:r>
            <a:endParaRPr sz="1200">
              <a:solidFill>
                <a:schemeClr val="dk1"/>
              </a:solidFill>
              <a:latin typeface="Roboto Condensed"/>
              <a:ea typeface="Roboto Condensed"/>
              <a:cs typeface="Roboto Condensed"/>
              <a:sym typeface="Roboto Condensed"/>
            </a:endParaRPr>
          </a:p>
          <a:p>
            <a:pPr marL="457200" lvl="0" indent="0" algn="l" rtl="0">
              <a:lnSpc>
                <a:spcPct val="150000"/>
              </a:lnSpc>
              <a:spcBef>
                <a:spcPts val="0"/>
              </a:spcBef>
              <a:spcAft>
                <a:spcPts val="0"/>
              </a:spcAft>
              <a:buNone/>
            </a:pPr>
            <a:r>
              <a:rPr lang="en" sz="1200" u="sng">
                <a:solidFill>
                  <a:schemeClr val="dk1"/>
                </a:solidFill>
                <a:latin typeface="Roboto Condensed"/>
                <a:ea typeface="Roboto Condensed"/>
                <a:cs typeface="Roboto Condensed"/>
                <a:sym typeface="Roboto Condensed"/>
                <a:hlinkClick r:id="rId6">
                  <a:extLst>
                    <a:ext uri="{A12FA001-AC4F-418D-AE19-62706E023703}">
                      <ahyp:hlinkClr xmlns:ahyp="http://schemas.microsoft.com/office/drawing/2018/hyperlinkcolor" val="tx"/>
                    </a:ext>
                  </a:extLst>
                </a:hlinkClick>
              </a:rPr>
              <a:t>https://www.jetbrains.com/pycharm/</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JetBrains (2020). 10 Years of PyCharm Join us in celebrating the 10th anniversary of PyCharm. Retrieved date: 2021/2/15, </a:t>
            </a:r>
            <a:r>
              <a:rPr lang="en" sz="1200" u="sng">
                <a:solidFill>
                  <a:schemeClr val="dk1"/>
                </a:solidFill>
                <a:latin typeface="Roboto Condensed"/>
                <a:ea typeface="Roboto Condensed"/>
                <a:cs typeface="Roboto Condensed"/>
                <a:sym typeface="Roboto Condensed"/>
                <a:hlinkClick r:id="rId7">
                  <a:extLst>
                    <a:ext uri="{A12FA001-AC4F-418D-AE19-62706E023703}">
                      <ahyp:hlinkClr xmlns:ahyp="http://schemas.microsoft.com/office/drawing/2018/hyperlinkcolor" val="tx"/>
                    </a:ext>
                  </a:extLst>
                </a:hlinkClick>
              </a:rPr>
              <a:t>https://www.jetbrains.com/lp/pycharm-10-years/</a:t>
            </a:r>
            <a:endParaRPr sz="1200">
              <a:solidFill>
                <a:schemeClr val="dk1"/>
              </a:solidFill>
              <a:latin typeface="Roboto Condensed"/>
              <a:ea typeface="Roboto Condensed"/>
              <a:cs typeface="Roboto Condensed"/>
              <a:sym typeface="Roboto Condensed"/>
            </a:endParaRPr>
          </a:p>
          <a:p>
            <a:pPr marL="457200" lvl="0" indent="-304800" algn="l" rtl="0">
              <a:lnSpc>
                <a:spcPct val="150000"/>
              </a:lnSpc>
              <a:spcBef>
                <a:spcPts val="0"/>
              </a:spcBef>
              <a:spcAft>
                <a:spcPts val="0"/>
              </a:spcAft>
              <a:buClr>
                <a:schemeClr val="dk1"/>
              </a:buClr>
              <a:buSzPts val="1200"/>
              <a:buFont typeface="Roboto Condensed"/>
              <a:buAutoNum type="arabicPeriod"/>
            </a:pPr>
            <a:r>
              <a:rPr lang="en" sz="1200">
                <a:solidFill>
                  <a:schemeClr val="dk1"/>
                </a:solidFill>
                <a:latin typeface="Roboto Condensed"/>
                <a:ea typeface="Roboto Condensed"/>
                <a:cs typeface="Roboto Condensed"/>
                <a:sym typeface="Roboto Condensed"/>
              </a:rPr>
              <a:t>Python (2018). Python Developers Survey 2018 Results. Retrieved date: 2021/2/14, </a:t>
            </a:r>
            <a:r>
              <a:rPr lang="en" sz="1200" u="sng">
                <a:solidFill>
                  <a:schemeClr val="dk1"/>
                </a:solidFill>
                <a:latin typeface="Roboto Condensed"/>
                <a:ea typeface="Roboto Condensed"/>
                <a:cs typeface="Roboto Condensed"/>
                <a:sym typeface="Roboto Condensed"/>
                <a:hlinkClick r:id="rId8">
                  <a:extLst>
                    <a:ext uri="{A12FA001-AC4F-418D-AE19-62706E023703}">
                      <ahyp:hlinkClr xmlns:ahyp="http://schemas.microsoft.com/office/drawing/2018/hyperlinkcolor" val="tx"/>
                    </a:ext>
                  </a:extLst>
                </a:hlinkClick>
              </a:rPr>
              <a:t>https://www.jetbrains.com/research/python-developers-survey-2018/</a:t>
            </a:r>
            <a:endParaRPr sz="1200">
              <a:solidFill>
                <a:schemeClr val="dk1"/>
              </a:solidFill>
              <a:latin typeface="Roboto Condensed"/>
              <a:ea typeface="Roboto Condensed"/>
              <a:cs typeface="Roboto Condensed"/>
              <a:sym typeface="Roboto Condensed"/>
            </a:endParaRPr>
          </a:p>
        </p:txBody>
      </p:sp>
      <p:sp>
        <p:nvSpPr>
          <p:cNvPr id="542" name="Google Shape;542;g115fe2d86a2_3_123"/>
          <p:cNvSpPr txBox="1">
            <a:spLocks noGrp="1"/>
          </p:cNvSpPr>
          <p:nvPr>
            <p:ph type="ctrTitle"/>
          </p:nvPr>
        </p:nvSpPr>
        <p:spPr>
          <a:xfrm>
            <a:off x="3023550" y="235750"/>
            <a:ext cx="3096900" cy="6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0"/>
              <a:t>參考文獻</a:t>
            </a:r>
            <a:endParaRPr sz="3600" b="0"/>
          </a:p>
        </p:txBody>
      </p:sp>
      <p:sp>
        <p:nvSpPr>
          <p:cNvPr id="543" name="Google Shape;543;g115fe2d86a2_3_123"/>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41/41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15f45ef391_2_250"/>
          <p:cNvSpPr txBox="1">
            <a:spLocks noGrp="1"/>
          </p:cNvSpPr>
          <p:nvPr>
            <p:ph type="ctrTitle"/>
          </p:nvPr>
        </p:nvSpPr>
        <p:spPr>
          <a:xfrm>
            <a:off x="1135981" y="1393699"/>
            <a:ext cx="6886800" cy="17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sz="4800"/>
              <a:t>THANKS</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15f45ef391_2_77"/>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0"/>
              <a:t>研究背景與動機</a:t>
            </a:r>
            <a:endParaRPr sz="3600"/>
          </a:p>
          <a:p>
            <a:pPr marL="0" lvl="0" indent="0" algn="ctr" rtl="0">
              <a:lnSpc>
                <a:spcPct val="100000"/>
              </a:lnSpc>
              <a:spcBef>
                <a:spcPts val="0"/>
              </a:spcBef>
              <a:spcAft>
                <a:spcPts val="0"/>
              </a:spcAft>
              <a:buSzPts val="2400"/>
              <a:buNone/>
            </a:pPr>
            <a:endParaRPr sz="3600"/>
          </a:p>
        </p:txBody>
      </p:sp>
      <p:cxnSp>
        <p:nvCxnSpPr>
          <p:cNvPr id="210" name="Google Shape;210;g115f45ef391_2_77"/>
          <p:cNvCxnSpPr>
            <a:endCxn id="211" idx="0"/>
          </p:cNvCxnSpPr>
          <p:nvPr/>
        </p:nvCxnSpPr>
        <p:spPr>
          <a:xfrm rot="10800000">
            <a:off x="7417625" y="1767050"/>
            <a:ext cx="1758600" cy="0"/>
          </a:xfrm>
          <a:prstGeom prst="straightConnector1">
            <a:avLst/>
          </a:prstGeom>
          <a:noFill/>
          <a:ln w="9525" cap="flat" cmpd="sng">
            <a:solidFill>
              <a:schemeClr val="dk1"/>
            </a:solidFill>
            <a:prstDash val="solid"/>
            <a:round/>
            <a:headEnd type="none" w="sm" len="sm"/>
            <a:tailEnd type="none" w="sm" len="sm"/>
          </a:ln>
        </p:spPr>
      </p:cxnSp>
      <p:sp>
        <p:nvSpPr>
          <p:cNvPr id="212" name="Google Shape;212;g115f45ef391_2_77"/>
          <p:cNvSpPr txBox="1">
            <a:spLocks noGrp="1"/>
          </p:cNvSpPr>
          <p:nvPr>
            <p:ph type="title" idx="2"/>
          </p:nvPr>
        </p:nvSpPr>
        <p:spPr>
          <a:xfrm>
            <a:off x="514176" y="1338675"/>
            <a:ext cx="17952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sz="4900"/>
              <a:t>05</a:t>
            </a:r>
            <a:endParaRPr sz="4900"/>
          </a:p>
        </p:txBody>
      </p:sp>
      <p:sp>
        <p:nvSpPr>
          <p:cNvPr id="213" name="Google Shape;213;g115f45ef391_2_77"/>
          <p:cNvSpPr txBox="1">
            <a:spLocks noGrp="1"/>
          </p:cNvSpPr>
          <p:nvPr>
            <p:ph type="title" idx="3"/>
          </p:nvPr>
        </p:nvSpPr>
        <p:spPr>
          <a:xfrm>
            <a:off x="1402776" y="2235038"/>
            <a:ext cx="1763700" cy="75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4900"/>
              <a:t>06</a:t>
            </a:r>
            <a:endParaRPr sz="4900"/>
          </a:p>
        </p:txBody>
      </p:sp>
      <p:sp>
        <p:nvSpPr>
          <p:cNvPr id="211" name="Google Shape;211;g115f45ef391_2_77"/>
          <p:cNvSpPr/>
          <p:nvPr/>
        </p:nvSpPr>
        <p:spPr>
          <a:xfrm>
            <a:off x="2671625" y="1535150"/>
            <a:ext cx="4746000" cy="463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a:solidFill>
                  <a:schemeClr val="dk1"/>
                </a:solidFill>
                <a:latin typeface="Hammersmith One"/>
                <a:ea typeface="Hammersmith One"/>
                <a:cs typeface="Hammersmith One"/>
                <a:sym typeface="Hammersmith One"/>
              </a:rPr>
              <a:t>優點：降低接觸性傳染的風險</a:t>
            </a:r>
            <a:endParaRPr sz="1700">
              <a:solidFill>
                <a:schemeClr val="dk1"/>
              </a:solidFill>
              <a:latin typeface="Hammersmith One"/>
              <a:ea typeface="Hammersmith One"/>
              <a:cs typeface="Hammersmith One"/>
              <a:sym typeface="Hammersmith One"/>
            </a:endParaRPr>
          </a:p>
        </p:txBody>
      </p:sp>
      <p:sp>
        <p:nvSpPr>
          <p:cNvPr id="214" name="Google Shape;214;g115f45ef391_2_77"/>
          <p:cNvSpPr/>
          <p:nvPr/>
        </p:nvSpPr>
        <p:spPr>
          <a:xfrm>
            <a:off x="3052625" y="2380400"/>
            <a:ext cx="4746000" cy="463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a:solidFill>
                  <a:schemeClr val="dk1"/>
                </a:solidFill>
                <a:latin typeface="Hammersmith One"/>
                <a:ea typeface="Hammersmith One"/>
                <a:cs typeface="Hammersmith One"/>
                <a:sym typeface="Hammersmith One"/>
              </a:rPr>
              <a:t>店家：越貼合顧客需求，越能增加購買率</a:t>
            </a:r>
            <a:endParaRPr sz="1700">
              <a:solidFill>
                <a:schemeClr val="dk1"/>
              </a:solidFill>
              <a:latin typeface="Hammersmith One"/>
              <a:ea typeface="Hammersmith One"/>
              <a:cs typeface="Hammersmith One"/>
              <a:sym typeface="Hammersmith One"/>
            </a:endParaRPr>
          </a:p>
        </p:txBody>
      </p:sp>
      <p:cxnSp>
        <p:nvCxnSpPr>
          <p:cNvPr id="215" name="Google Shape;215;g115f45ef391_2_77"/>
          <p:cNvCxnSpPr>
            <a:endCxn id="216" idx="0"/>
          </p:cNvCxnSpPr>
          <p:nvPr/>
        </p:nvCxnSpPr>
        <p:spPr>
          <a:xfrm rot="10800000">
            <a:off x="8255825" y="3508675"/>
            <a:ext cx="875700" cy="0"/>
          </a:xfrm>
          <a:prstGeom prst="straightConnector1">
            <a:avLst/>
          </a:prstGeom>
          <a:noFill/>
          <a:ln w="9525" cap="flat" cmpd="sng">
            <a:solidFill>
              <a:schemeClr val="dk1"/>
            </a:solidFill>
            <a:prstDash val="solid"/>
            <a:round/>
            <a:headEnd type="none" w="sm" len="sm"/>
            <a:tailEnd type="none" w="sm" len="sm"/>
          </a:ln>
        </p:spPr>
      </p:cxnSp>
      <p:sp>
        <p:nvSpPr>
          <p:cNvPr id="216" name="Google Shape;216;g115f45ef391_2_77"/>
          <p:cNvSpPr/>
          <p:nvPr/>
        </p:nvSpPr>
        <p:spPr>
          <a:xfrm>
            <a:off x="3509825" y="3276775"/>
            <a:ext cx="4746000" cy="463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a:solidFill>
                  <a:schemeClr val="dk1"/>
                </a:solidFill>
                <a:latin typeface="Hammersmith One"/>
                <a:ea typeface="Hammersmith One"/>
                <a:cs typeface="Hammersmith One"/>
                <a:sym typeface="Hammersmith One"/>
              </a:rPr>
              <a:t>使用者：拉近人與人的距離</a:t>
            </a:r>
            <a:endParaRPr sz="1700">
              <a:solidFill>
                <a:schemeClr val="dk1"/>
              </a:solidFill>
              <a:latin typeface="Hammersmith One"/>
              <a:ea typeface="Hammersmith One"/>
              <a:cs typeface="Hammersmith One"/>
              <a:sym typeface="Hammersmith One"/>
            </a:endParaRPr>
          </a:p>
        </p:txBody>
      </p:sp>
      <p:sp>
        <p:nvSpPr>
          <p:cNvPr id="217" name="Google Shape;217;g115f45ef391_2_77"/>
          <p:cNvSpPr txBox="1">
            <a:spLocks noGrp="1"/>
          </p:cNvSpPr>
          <p:nvPr>
            <p:ph type="title" idx="5"/>
          </p:nvPr>
        </p:nvSpPr>
        <p:spPr>
          <a:xfrm>
            <a:off x="1387026" y="3131425"/>
            <a:ext cx="17952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sz="4900"/>
              <a:t>07</a:t>
            </a:r>
            <a:endParaRPr sz="4900"/>
          </a:p>
        </p:txBody>
      </p:sp>
      <p:cxnSp>
        <p:nvCxnSpPr>
          <p:cNvPr id="218" name="Google Shape;218;g115f45ef391_2_77"/>
          <p:cNvCxnSpPr>
            <a:endCxn id="214" idx="0"/>
          </p:cNvCxnSpPr>
          <p:nvPr/>
        </p:nvCxnSpPr>
        <p:spPr>
          <a:xfrm rot="10800000">
            <a:off x="7798625" y="2612300"/>
            <a:ext cx="1366200" cy="0"/>
          </a:xfrm>
          <a:prstGeom prst="straightConnector1">
            <a:avLst/>
          </a:prstGeom>
          <a:noFill/>
          <a:ln w="9525" cap="flat" cmpd="sng">
            <a:solidFill>
              <a:schemeClr val="dk1"/>
            </a:solidFill>
            <a:prstDash val="solid"/>
            <a:round/>
            <a:headEnd type="none" w="sm" len="sm"/>
            <a:tailEnd type="none" w="sm" len="sm"/>
          </a:ln>
        </p:spPr>
      </p:cxnSp>
      <p:sp>
        <p:nvSpPr>
          <p:cNvPr id="219" name="Google Shape;219;g115f45ef391_2_77"/>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4/41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5f45ef391_2_91"/>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0"/>
              <a:t>研究目的</a:t>
            </a:r>
            <a:endParaRPr sz="3600"/>
          </a:p>
          <a:p>
            <a:pPr marL="0" lvl="0" indent="0" algn="ctr" rtl="0">
              <a:lnSpc>
                <a:spcPct val="100000"/>
              </a:lnSpc>
              <a:spcBef>
                <a:spcPts val="0"/>
              </a:spcBef>
              <a:spcAft>
                <a:spcPts val="0"/>
              </a:spcAft>
              <a:buSzPts val="2400"/>
              <a:buNone/>
            </a:pPr>
            <a:endParaRPr sz="3600"/>
          </a:p>
        </p:txBody>
      </p:sp>
      <p:cxnSp>
        <p:nvCxnSpPr>
          <p:cNvPr id="225" name="Google Shape;225;g115f45ef391_2_91"/>
          <p:cNvCxnSpPr>
            <a:endCxn id="226" idx="0"/>
          </p:cNvCxnSpPr>
          <p:nvPr/>
        </p:nvCxnSpPr>
        <p:spPr>
          <a:xfrm rot="10800000">
            <a:off x="7171325" y="1614650"/>
            <a:ext cx="1982700" cy="0"/>
          </a:xfrm>
          <a:prstGeom prst="straightConnector1">
            <a:avLst/>
          </a:prstGeom>
          <a:noFill/>
          <a:ln w="9525" cap="flat" cmpd="sng">
            <a:solidFill>
              <a:schemeClr val="dk1"/>
            </a:solidFill>
            <a:prstDash val="solid"/>
            <a:round/>
            <a:headEnd type="none" w="sm" len="sm"/>
            <a:tailEnd type="none" w="sm" len="sm"/>
          </a:ln>
        </p:spPr>
      </p:cxnSp>
      <p:sp>
        <p:nvSpPr>
          <p:cNvPr id="227" name="Google Shape;227;g115f45ef391_2_91"/>
          <p:cNvSpPr txBox="1">
            <a:spLocks noGrp="1"/>
          </p:cNvSpPr>
          <p:nvPr>
            <p:ph type="title" idx="2"/>
          </p:nvPr>
        </p:nvSpPr>
        <p:spPr>
          <a:xfrm>
            <a:off x="514176" y="1186275"/>
            <a:ext cx="17952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sz="4900"/>
              <a:t>01</a:t>
            </a:r>
            <a:endParaRPr sz="4900"/>
          </a:p>
        </p:txBody>
      </p:sp>
      <p:sp>
        <p:nvSpPr>
          <p:cNvPr id="228" name="Google Shape;228;g115f45ef391_2_91"/>
          <p:cNvSpPr txBox="1">
            <a:spLocks noGrp="1"/>
          </p:cNvSpPr>
          <p:nvPr>
            <p:ph type="title" idx="3"/>
          </p:nvPr>
        </p:nvSpPr>
        <p:spPr>
          <a:xfrm>
            <a:off x="1402776" y="2082638"/>
            <a:ext cx="1763700" cy="75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4900"/>
              <a:t>02</a:t>
            </a:r>
            <a:endParaRPr sz="4900"/>
          </a:p>
        </p:txBody>
      </p:sp>
      <p:sp>
        <p:nvSpPr>
          <p:cNvPr id="226" name="Google Shape;226;g115f45ef391_2_91"/>
          <p:cNvSpPr/>
          <p:nvPr/>
        </p:nvSpPr>
        <p:spPr>
          <a:xfrm>
            <a:off x="2671625" y="1382750"/>
            <a:ext cx="4499700" cy="463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a:solidFill>
                  <a:schemeClr val="dk1"/>
                </a:solidFill>
              </a:rPr>
              <a:t>架設供飾品商家陳列戒指類商品的網站</a:t>
            </a:r>
            <a:endParaRPr sz="1700">
              <a:solidFill>
                <a:schemeClr val="dk1"/>
              </a:solidFill>
              <a:latin typeface="Hammersmith One"/>
              <a:ea typeface="Hammersmith One"/>
              <a:cs typeface="Hammersmith One"/>
              <a:sym typeface="Hammersmith One"/>
            </a:endParaRPr>
          </a:p>
        </p:txBody>
      </p:sp>
      <p:sp>
        <p:nvSpPr>
          <p:cNvPr id="229" name="Google Shape;229;g115f45ef391_2_91"/>
          <p:cNvSpPr/>
          <p:nvPr/>
        </p:nvSpPr>
        <p:spPr>
          <a:xfrm>
            <a:off x="3052625" y="2228000"/>
            <a:ext cx="4499700" cy="463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a:solidFill>
                  <a:schemeClr val="dk1"/>
                </a:solidFill>
              </a:rPr>
              <a:t>商家：展示商品樣貌、資訊</a:t>
            </a:r>
            <a:endParaRPr sz="1700">
              <a:solidFill>
                <a:schemeClr val="dk1"/>
              </a:solidFill>
              <a:latin typeface="Hammersmith One"/>
              <a:ea typeface="Hammersmith One"/>
              <a:cs typeface="Hammersmith One"/>
              <a:sym typeface="Hammersmith One"/>
            </a:endParaRPr>
          </a:p>
        </p:txBody>
      </p:sp>
      <p:cxnSp>
        <p:nvCxnSpPr>
          <p:cNvPr id="230" name="Google Shape;230;g115f45ef391_2_91"/>
          <p:cNvCxnSpPr>
            <a:endCxn id="231" idx="0"/>
          </p:cNvCxnSpPr>
          <p:nvPr/>
        </p:nvCxnSpPr>
        <p:spPr>
          <a:xfrm rot="10800000">
            <a:off x="8009525" y="3356275"/>
            <a:ext cx="1177800" cy="0"/>
          </a:xfrm>
          <a:prstGeom prst="straightConnector1">
            <a:avLst/>
          </a:prstGeom>
          <a:noFill/>
          <a:ln w="9525" cap="flat" cmpd="sng">
            <a:solidFill>
              <a:schemeClr val="dk1"/>
            </a:solidFill>
            <a:prstDash val="solid"/>
            <a:round/>
            <a:headEnd type="none" w="sm" len="sm"/>
            <a:tailEnd type="none" w="sm" len="sm"/>
          </a:ln>
        </p:spPr>
      </p:cxnSp>
      <p:sp>
        <p:nvSpPr>
          <p:cNvPr id="231" name="Google Shape;231;g115f45ef391_2_91"/>
          <p:cNvSpPr/>
          <p:nvPr/>
        </p:nvSpPr>
        <p:spPr>
          <a:xfrm>
            <a:off x="3509825" y="3124375"/>
            <a:ext cx="4499700" cy="463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a:solidFill>
                  <a:schemeClr val="dk1"/>
                </a:solidFill>
              </a:rPr>
              <a:t>消費者：在不需實體接觸的狀況下瀏覽商品</a:t>
            </a:r>
            <a:endParaRPr sz="1700">
              <a:solidFill>
                <a:schemeClr val="dk1"/>
              </a:solidFill>
              <a:latin typeface="Hammersmith One"/>
              <a:ea typeface="Hammersmith One"/>
              <a:cs typeface="Hammersmith One"/>
              <a:sym typeface="Hammersmith One"/>
            </a:endParaRPr>
          </a:p>
        </p:txBody>
      </p:sp>
      <p:sp>
        <p:nvSpPr>
          <p:cNvPr id="232" name="Google Shape;232;g115f45ef391_2_91"/>
          <p:cNvSpPr txBox="1">
            <a:spLocks noGrp="1"/>
          </p:cNvSpPr>
          <p:nvPr>
            <p:ph type="title" idx="5"/>
          </p:nvPr>
        </p:nvSpPr>
        <p:spPr>
          <a:xfrm>
            <a:off x="1387026" y="2979025"/>
            <a:ext cx="17952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sz="4900"/>
              <a:t>03</a:t>
            </a:r>
            <a:endParaRPr sz="4900"/>
          </a:p>
        </p:txBody>
      </p:sp>
      <p:sp>
        <p:nvSpPr>
          <p:cNvPr id="233" name="Google Shape;233;g115f45ef391_2_91"/>
          <p:cNvSpPr txBox="1">
            <a:spLocks noGrp="1"/>
          </p:cNvSpPr>
          <p:nvPr>
            <p:ph type="title" idx="5"/>
          </p:nvPr>
        </p:nvSpPr>
        <p:spPr>
          <a:xfrm>
            <a:off x="1844226" y="3875400"/>
            <a:ext cx="17952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sz="4900"/>
              <a:t>04</a:t>
            </a:r>
            <a:endParaRPr sz="4900"/>
          </a:p>
        </p:txBody>
      </p:sp>
      <p:sp>
        <p:nvSpPr>
          <p:cNvPr id="234" name="Google Shape;234;g115f45ef391_2_91"/>
          <p:cNvSpPr/>
          <p:nvPr/>
        </p:nvSpPr>
        <p:spPr>
          <a:xfrm>
            <a:off x="3967025" y="4020750"/>
            <a:ext cx="4499700" cy="700800"/>
          </a:xfrm>
          <a:prstGeom prst="snip2DiagRect">
            <a:avLst>
              <a:gd name="adj1" fmla="val 0"/>
              <a:gd name="adj2" fmla="val 16667"/>
            </a:avLst>
          </a:prstGeom>
          <a:solidFill>
            <a:srgbClr val="FFFFFF">
              <a:alpha val="28240"/>
            </a:srgbClr>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700">
                <a:solidFill>
                  <a:schemeClr val="dk1"/>
                </a:solidFill>
              </a:rPr>
              <a:t>模擬配戴：建出與消費者相似的3D虛擬手掌，佩戴選定的戒指模型</a:t>
            </a:r>
            <a:endParaRPr sz="1700">
              <a:solidFill>
                <a:schemeClr val="dk1"/>
              </a:solidFill>
              <a:latin typeface="Hammersmith One"/>
              <a:ea typeface="Hammersmith One"/>
              <a:cs typeface="Hammersmith One"/>
              <a:sym typeface="Hammersmith One"/>
            </a:endParaRPr>
          </a:p>
        </p:txBody>
      </p:sp>
      <p:cxnSp>
        <p:nvCxnSpPr>
          <p:cNvPr id="235" name="Google Shape;235;g115f45ef391_2_91"/>
          <p:cNvCxnSpPr>
            <a:endCxn id="229" idx="0"/>
          </p:cNvCxnSpPr>
          <p:nvPr/>
        </p:nvCxnSpPr>
        <p:spPr>
          <a:xfrm rot="10800000">
            <a:off x="7552325" y="2459900"/>
            <a:ext cx="1601700" cy="0"/>
          </a:xfrm>
          <a:prstGeom prst="straightConnector1">
            <a:avLst/>
          </a:prstGeom>
          <a:noFill/>
          <a:ln w="9525" cap="flat" cmpd="sng">
            <a:solidFill>
              <a:schemeClr val="dk1"/>
            </a:solidFill>
            <a:prstDash val="solid"/>
            <a:round/>
            <a:headEnd type="none" w="sm" len="sm"/>
            <a:tailEnd type="none" w="sm" len="sm"/>
          </a:ln>
        </p:spPr>
      </p:cxnSp>
      <p:cxnSp>
        <p:nvCxnSpPr>
          <p:cNvPr id="236" name="Google Shape;236;g115f45ef391_2_91"/>
          <p:cNvCxnSpPr>
            <a:endCxn id="234" idx="0"/>
          </p:cNvCxnSpPr>
          <p:nvPr/>
        </p:nvCxnSpPr>
        <p:spPr>
          <a:xfrm rot="10800000">
            <a:off x="8466725" y="4371150"/>
            <a:ext cx="709500" cy="0"/>
          </a:xfrm>
          <a:prstGeom prst="straightConnector1">
            <a:avLst/>
          </a:prstGeom>
          <a:noFill/>
          <a:ln w="9525" cap="flat" cmpd="sng">
            <a:solidFill>
              <a:schemeClr val="dk1"/>
            </a:solidFill>
            <a:prstDash val="solid"/>
            <a:round/>
            <a:headEnd type="none" w="sm" len="sm"/>
            <a:tailEnd type="none" w="sm" len="sm"/>
          </a:ln>
        </p:spPr>
      </p:cxnSp>
      <p:sp>
        <p:nvSpPr>
          <p:cNvPr id="237" name="Google Shape;237;g115f45ef391_2_91"/>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5/41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15f2e134fe_0_87"/>
          <p:cNvSpPr txBox="1">
            <a:spLocks noGrp="1"/>
          </p:cNvSpPr>
          <p:nvPr>
            <p:ph type="body" idx="1"/>
          </p:nvPr>
        </p:nvSpPr>
        <p:spPr>
          <a:xfrm>
            <a:off x="902700" y="1250625"/>
            <a:ext cx="7325100" cy="3248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Roboto Condensed"/>
              <a:buAutoNum type="arabicPeriod"/>
            </a:pPr>
            <a:r>
              <a:rPr lang="en" sz="1800">
                <a:latin typeface="Roboto Condensed"/>
                <a:ea typeface="Roboto Condensed"/>
                <a:cs typeface="Roboto Condensed"/>
                <a:sym typeface="Roboto Condensed"/>
              </a:rPr>
              <a:t>呈現出的影像更清晰明亮與生動，讓使用者更具體了解商品外觀</a:t>
            </a:r>
            <a:endParaRPr sz="1800">
              <a:latin typeface="Roboto Condensed"/>
              <a:ea typeface="Roboto Condensed"/>
              <a:cs typeface="Roboto Condensed"/>
              <a:sym typeface="Roboto Condensed"/>
            </a:endParaRPr>
          </a:p>
          <a:p>
            <a:pPr marL="457200" lvl="0" indent="-342900" algn="l" rtl="0">
              <a:lnSpc>
                <a:spcPct val="150000"/>
              </a:lnSpc>
              <a:spcBef>
                <a:spcPts val="0"/>
              </a:spcBef>
              <a:spcAft>
                <a:spcPts val="0"/>
              </a:spcAft>
              <a:buClr>
                <a:schemeClr val="dk1"/>
              </a:buClr>
              <a:buSzPts val="1800"/>
              <a:buFont typeface="Roboto Condensed"/>
              <a:buAutoNum type="arabicPeriod"/>
            </a:pPr>
            <a:r>
              <a:rPr lang="en" sz="1800">
                <a:latin typeface="Roboto Condensed"/>
                <a:ea typeface="Roboto Condensed"/>
                <a:cs typeface="Roboto Condensed"/>
                <a:sym typeface="Roboto Condensed"/>
              </a:rPr>
              <a:t>精準偵測手部動作，以非接觸方式執行點擊功能、旋轉商品及模擬配戴</a:t>
            </a:r>
            <a:endParaRPr sz="1800">
              <a:latin typeface="Roboto Condensed"/>
              <a:ea typeface="Roboto Condensed"/>
              <a:cs typeface="Roboto Condensed"/>
              <a:sym typeface="Roboto Condensed"/>
            </a:endParaRPr>
          </a:p>
          <a:p>
            <a:pPr marL="457200" lvl="0" indent="-342900" algn="l" rtl="0">
              <a:lnSpc>
                <a:spcPct val="150000"/>
              </a:lnSpc>
              <a:spcBef>
                <a:spcPts val="0"/>
              </a:spcBef>
              <a:spcAft>
                <a:spcPts val="0"/>
              </a:spcAft>
              <a:buClr>
                <a:schemeClr val="dk1"/>
              </a:buClr>
              <a:buSzPts val="1800"/>
              <a:buFont typeface="Roboto Condensed"/>
              <a:buAutoNum type="arabicPeriod"/>
            </a:pPr>
            <a:r>
              <a:rPr lang="en" sz="1800">
                <a:latin typeface="Roboto Condensed"/>
                <a:ea typeface="Roboto Condensed"/>
                <a:cs typeface="Roboto Condensed"/>
                <a:sym typeface="Roboto Condensed"/>
              </a:rPr>
              <a:t>以偵測到的數值模擬出和使用者相似的手部模型</a:t>
            </a:r>
            <a:endParaRPr sz="1800">
              <a:latin typeface="Roboto Condensed"/>
              <a:ea typeface="Roboto Condensed"/>
              <a:cs typeface="Roboto Condensed"/>
              <a:sym typeface="Roboto Condensed"/>
            </a:endParaRPr>
          </a:p>
          <a:p>
            <a:pPr marL="457200" lvl="0" indent="-342900" algn="l" rtl="0">
              <a:lnSpc>
                <a:spcPct val="150000"/>
              </a:lnSpc>
              <a:spcBef>
                <a:spcPts val="0"/>
              </a:spcBef>
              <a:spcAft>
                <a:spcPts val="0"/>
              </a:spcAft>
              <a:buClr>
                <a:schemeClr val="dk1"/>
              </a:buClr>
              <a:buSzPts val="1800"/>
              <a:buFont typeface="Roboto Condensed"/>
              <a:buAutoNum type="arabicPeriod"/>
            </a:pPr>
            <a:r>
              <a:rPr lang="en" sz="1800">
                <a:latin typeface="Roboto Condensed"/>
                <a:ea typeface="Roboto Condensed"/>
                <a:cs typeface="Roboto Condensed"/>
                <a:sym typeface="Roboto Condensed"/>
              </a:rPr>
              <a:t>商品在平台中整合，使店家增加一個銷售商品的管道</a:t>
            </a:r>
            <a:endParaRPr sz="1800">
              <a:latin typeface="Roboto Condensed"/>
              <a:ea typeface="Roboto Condensed"/>
              <a:cs typeface="Roboto Condensed"/>
              <a:sym typeface="Roboto Condensed"/>
            </a:endParaRPr>
          </a:p>
          <a:p>
            <a:pPr marL="457200" lvl="0" indent="-342900" algn="l" rtl="0">
              <a:lnSpc>
                <a:spcPct val="150000"/>
              </a:lnSpc>
              <a:spcBef>
                <a:spcPts val="0"/>
              </a:spcBef>
              <a:spcAft>
                <a:spcPts val="0"/>
              </a:spcAft>
              <a:buClr>
                <a:schemeClr val="dk1"/>
              </a:buClr>
              <a:buSzPts val="1800"/>
              <a:buFont typeface="Roboto Condensed"/>
              <a:buAutoNum type="arabicPeriod"/>
            </a:pPr>
            <a:r>
              <a:rPr lang="en" sz="1800">
                <a:latin typeface="Roboto Condensed"/>
                <a:ea typeface="Roboto Condensed"/>
                <a:cs typeface="Roboto Condensed"/>
                <a:sym typeface="Roboto Condensed"/>
              </a:rPr>
              <a:t>未來可和電子商務結合，讓消費者在線上購物時也能使用此系統</a:t>
            </a:r>
            <a:endParaRPr sz="1800">
              <a:latin typeface="Roboto Condensed"/>
              <a:ea typeface="Roboto Condensed"/>
              <a:cs typeface="Roboto Condensed"/>
              <a:sym typeface="Roboto Condensed"/>
            </a:endParaRPr>
          </a:p>
          <a:p>
            <a:pPr marL="457200" lvl="0" indent="-342900" algn="l" rtl="0">
              <a:lnSpc>
                <a:spcPct val="150000"/>
              </a:lnSpc>
              <a:spcBef>
                <a:spcPts val="0"/>
              </a:spcBef>
              <a:spcAft>
                <a:spcPts val="0"/>
              </a:spcAft>
              <a:buClr>
                <a:schemeClr val="dk1"/>
              </a:buClr>
              <a:buSzPts val="1800"/>
              <a:buFont typeface="Roboto Condensed"/>
              <a:buAutoNum type="arabicPeriod"/>
            </a:pPr>
            <a:r>
              <a:rPr lang="en" sz="1800">
                <a:latin typeface="Roboto Condensed"/>
                <a:ea typeface="Roboto Condensed"/>
                <a:cs typeface="Roboto Condensed"/>
                <a:sym typeface="Roboto Condensed"/>
              </a:rPr>
              <a:t>將平常放在展示櫃的商品以新穎的方式呈現在顧客眼前，增加互動性及趣味性</a:t>
            </a:r>
            <a:endParaRPr sz="1800">
              <a:latin typeface="Roboto Condensed"/>
              <a:ea typeface="Roboto Condensed"/>
              <a:cs typeface="Roboto Condensed"/>
              <a:sym typeface="Roboto Condensed"/>
            </a:endParaRPr>
          </a:p>
        </p:txBody>
      </p:sp>
      <p:sp>
        <p:nvSpPr>
          <p:cNvPr id="243" name="Google Shape;243;g115f2e134fe_0_87"/>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3600" b="0"/>
              <a:t>系統特色與預期貢獻</a:t>
            </a:r>
            <a:endParaRPr sz="3600"/>
          </a:p>
        </p:txBody>
      </p:sp>
      <p:sp>
        <p:nvSpPr>
          <p:cNvPr id="244" name="Google Shape;244;g115f2e134fe_0_87"/>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6/41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15f2e134fe_0_5"/>
          <p:cNvSpPr txBox="1">
            <a:spLocks noGrp="1"/>
          </p:cNvSpPr>
          <p:nvPr>
            <p:ph type="title" idx="2"/>
          </p:nvPr>
        </p:nvSpPr>
        <p:spPr>
          <a:xfrm flipH="1">
            <a:off x="-335300" y="2879725"/>
            <a:ext cx="5250600" cy="12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t>02  文獻探討</a:t>
            </a:r>
            <a:endParaRPr sz="4000"/>
          </a:p>
        </p:txBody>
      </p:sp>
      <p:cxnSp>
        <p:nvCxnSpPr>
          <p:cNvPr id="250" name="Google Shape;250;g115f2e134fe_0_5"/>
          <p:cNvCxnSpPr/>
          <p:nvPr/>
        </p:nvCxnSpPr>
        <p:spPr>
          <a:xfrm>
            <a:off x="0" y="4028275"/>
            <a:ext cx="1561500" cy="0"/>
          </a:xfrm>
          <a:prstGeom prst="straightConnector1">
            <a:avLst/>
          </a:prstGeom>
          <a:noFill/>
          <a:ln w="9525" cap="flat" cmpd="sng">
            <a:solidFill>
              <a:schemeClr val="dk1"/>
            </a:solidFill>
            <a:prstDash val="solid"/>
            <a:round/>
            <a:headEnd type="none" w="sm" len="sm"/>
            <a:tailEnd type="none" w="sm" len="sm"/>
          </a:ln>
        </p:spPr>
      </p:cxnSp>
      <p:sp>
        <p:nvSpPr>
          <p:cNvPr id="251" name="Google Shape;251;g115f2e134fe_0_5"/>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7/41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15fe2d86a2_3_137"/>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3600" b="0"/>
              <a:t>文獻探討</a:t>
            </a:r>
            <a:endParaRPr sz="3600" b="0"/>
          </a:p>
        </p:txBody>
      </p:sp>
      <p:sp>
        <p:nvSpPr>
          <p:cNvPr id="257" name="Google Shape;257;g115fe2d86a2_3_137"/>
          <p:cNvSpPr txBox="1">
            <a:spLocks noGrp="1"/>
          </p:cNvSpPr>
          <p:nvPr>
            <p:ph type="ctrTitle" idx="2"/>
          </p:nvPr>
        </p:nvSpPr>
        <p:spPr>
          <a:xfrm>
            <a:off x="921678" y="2187500"/>
            <a:ext cx="1780500" cy="427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sz="1600"/>
              <a:t>浮空投影</a:t>
            </a:r>
            <a:endParaRPr sz="1600"/>
          </a:p>
        </p:txBody>
      </p:sp>
      <p:sp>
        <p:nvSpPr>
          <p:cNvPr id="258" name="Google Shape;258;g115fe2d86a2_3_137"/>
          <p:cNvSpPr txBox="1">
            <a:spLocks noGrp="1"/>
          </p:cNvSpPr>
          <p:nvPr>
            <p:ph type="subTitle" idx="1"/>
          </p:nvPr>
        </p:nvSpPr>
        <p:spPr>
          <a:xfrm>
            <a:off x="1073328" y="2481749"/>
            <a:ext cx="14772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1400">
                <a:latin typeface="Times New Roman"/>
                <a:ea typeface="Times New Roman"/>
                <a:cs typeface="Times New Roman"/>
                <a:sym typeface="Times New Roman"/>
              </a:rPr>
              <a:t>背投式</a:t>
            </a:r>
            <a:endParaRPr sz="1100"/>
          </a:p>
          <a:p>
            <a:pPr marL="0" lvl="0" indent="0" algn="ctr" rtl="0">
              <a:lnSpc>
                <a:spcPct val="100000"/>
              </a:lnSpc>
              <a:spcBef>
                <a:spcPts val="0"/>
              </a:spcBef>
              <a:spcAft>
                <a:spcPts val="0"/>
              </a:spcAft>
              <a:buSzPts val="1100"/>
              <a:buNone/>
            </a:pPr>
            <a:endParaRPr sz="1100"/>
          </a:p>
        </p:txBody>
      </p:sp>
      <p:sp>
        <p:nvSpPr>
          <p:cNvPr id="259" name="Google Shape;259;g115fe2d86a2_3_137"/>
          <p:cNvSpPr txBox="1">
            <a:spLocks noGrp="1"/>
          </p:cNvSpPr>
          <p:nvPr>
            <p:ph type="ctrTitle" idx="3"/>
          </p:nvPr>
        </p:nvSpPr>
        <p:spPr>
          <a:xfrm>
            <a:off x="2839426" y="2187500"/>
            <a:ext cx="1780500" cy="427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sz="1600"/>
              <a:t>資料庫建構</a:t>
            </a:r>
            <a:endParaRPr sz="1600"/>
          </a:p>
        </p:txBody>
      </p:sp>
      <p:sp>
        <p:nvSpPr>
          <p:cNvPr id="260" name="Google Shape;260;g115fe2d86a2_3_137"/>
          <p:cNvSpPr txBox="1">
            <a:spLocks noGrp="1"/>
          </p:cNvSpPr>
          <p:nvPr>
            <p:ph type="subTitle" idx="4"/>
          </p:nvPr>
        </p:nvSpPr>
        <p:spPr>
          <a:xfrm>
            <a:off x="2991076" y="2481749"/>
            <a:ext cx="14772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1400">
                <a:latin typeface="Times New Roman"/>
                <a:ea typeface="Times New Roman"/>
                <a:cs typeface="Times New Roman"/>
                <a:sym typeface="Times New Roman"/>
              </a:rPr>
              <a:t>儲存店家、商品</a:t>
            </a:r>
            <a:endParaRPr sz="1400">
              <a:latin typeface="Times New Roman"/>
              <a:ea typeface="Times New Roman"/>
              <a:cs typeface="Times New Roman"/>
              <a:sym typeface="Times New Roman"/>
            </a:endParaRPr>
          </a:p>
          <a:p>
            <a:pPr marL="0" lvl="0" indent="0" algn="ctr" rtl="0">
              <a:lnSpc>
                <a:spcPct val="100000"/>
              </a:lnSpc>
              <a:spcBef>
                <a:spcPts val="0"/>
              </a:spcBef>
              <a:spcAft>
                <a:spcPts val="0"/>
              </a:spcAft>
              <a:buSzPts val="1100"/>
              <a:buNone/>
            </a:pPr>
            <a:r>
              <a:rPr lang="en" sz="1400">
                <a:latin typeface="Times New Roman"/>
                <a:ea typeface="Times New Roman"/>
                <a:cs typeface="Times New Roman"/>
                <a:sym typeface="Times New Roman"/>
              </a:rPr>
              <a:t>消費者資訊</a:t>
            </a:r>
            <a:endParaRPr sz="1100"/>
          </a:p>
        </p:txBody>
      </p:sp>
      <p:sp>
        <p:nvSpPr>
          <p:cNvPr id="261" name="Google Shape;261;g115fe2d86a2_3_137"/>
          <p:cNvSpPr txBox="1">
            <a:spLocks noGrp="1"/>
          </p:cNvSpPr>
          <p:nvPr>
            <p:ph type="ctrTitle" idx="9"/>
          </p:nvPr>
        </p:nvSpPr>
        <p:spPr>
          <a:xfrm>
            <a:off x="4581521" y="3778462"/>
            <a:ext cx="1780500" cy="427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sz="1600"/>
              <a:t>手勢追蹤</a:t>
            </a:r>
            <a:endParaRPr sz="1600"/>
          </a:p>
        </p:txBody>
      </p:sp>
      <p:sp>
        <p:nvSpPr>
          <p:cNvPr id="262" name="Google Shape;262;g115fe2d86a2_3_137"/>
          <p:cNvSpPr txBox="1">
            <a:spLocks noGrp="1"/>
          </p:cNvSpPr>
          <p:nvPr>
            <p:ph type="subTitle" idx="13"/>
          </p:nvPr>
        </p:nvSpPr>
        <p:spPr>
          <a:xfrm>
            <a:off x="4733171" y="4118801"/>
            <a:ext cx="14772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1400">
                <a:latin typeface="Calibri"/>
                <a:ea typeface="Calibri"/>
                <a:cs typeface="Calibri"/>
                <a:sym typeface="Calibri"/>
              </a:rPr>
              <a:t>MediaPipe Hand</a:t>
            </a:r>
            <a:endParaRPr sz="1100"/>
          </a:p>
          <a:p>
            <a:pPr marL="0" lvl="0" indent="0" algn="ctr" rtl="0">
              <a:lnSpc>
                <a:spcPct val="100000"/>
              </a:lnSpc>
              <a:spcBef>
                <a:spcPts val="0"/>
              </a:spcBef>
              <a:spcAft>
                <a:spcPts val="0"/>
              </a:spcAft>
              <a:buSzPts val="1100"/>
              <a:buNone/>
            </a:pPr>
            <a:endParaRPr sz="1100"/>
          </a:p>
        </p:txBody>
      </p:sp>
      <p:sp>
        <p:nvSpPr>
          <p:cNvPr id="263" name="Google Shape;263;g115fe2d86a2_3_137"/>
          <p:cNvSpPr txBox="1">
            <a:spLocks noGrp="1"/>
          </p:cNvSpPr>
          <p:nvPr>
            <p:ph type="ctrTitle" idx="14"/>
          </p:nvPr>
        </p:nvSpPr>
        <p:spPr>
          <a:xfrm>
            <a:off x="6827521" y="3778462"/>
            <a:ext cx="1780500" cy="427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sz="1600"/>
              <a:t>3D建模</a:t>
            </a:r>
            <a:endParaRPr sz="1600"/>
          </a:p>
        </p:txBody>
      </p:sp>
      <p:sp>
        <p:nvSpPr>
          <p:cNvPr id="264" name="Google Shape;264;g115fe2d86a2_3_137"/>
          <p:cNvSpPr txBox="1">
            <a:spLocks noGrp="1"/>
          </p:cNvSpPr>
          <p:nvPr>
            <p:ph type="subTitle" idx="15"/>
          </p:nvPr>
        </p:nvSpPr>
        <p:spPr>
          <a:xfrm>
            <a:off x="6989371" y="4118801"/>
            <a:ext cx="14568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1400">
                <a:latin typeface="Calibri"/>
                <a:ea typeface="Calibri"/>
                <a:cs typeface="Calibri"/>
                <a:sym typeface="Calibri"/>
              </a:rPr>
              <a:t>3ds Max</a:t>
            </a:r>
            <a:endParaRPr sz="1100"/>
          </a:p>
        </p:txBody>
      </p:sp>
      <p:cxnSp>
        <p:nvCxnSpPr>
          <p:cNvPr id="265" name="Google Shape;265;g115fe2d86a2_3_137"/>
          <p:cNvCxnSpPr/>
          <p:nvPr/>
        </p:nvCxnSpPr>
        <p:spPr>
          <a:xfrm rot="10800000">
            <a:off x="-49600" y="2103725"/>
            <a:ext cx="5334600" cy="0"/>
          </a:xfrm>
          <a:prstGeom prst="straightConnector1">
            <a:avLst/>
          </a:prstGeom>
          <a:noFill/>
          <a:ln w="9525" cap="flat" cmpd="sng">
            <a:solidFill>
              <a:schemeClr val="dk1"/>
            </a:solidFill>
            <a:prstDash val="solid"/>
            <a:round/>
            <a:headEnd type="none" w="sm" len="sm"/>
            <a:tailEnd type="none" w="sm" len="sm"/>
          </a:ln>
        </p:spPr>
      </p:cxnSp>
      <p:cxnSp>
        <p:nvCxnSpPr>
          <p:cNvPr id="266" name="Google Shape;266;g115fe2d86a2_3_137"/>
          <p:cNvCxnSpPr/>
          <p:nvPr/>
        </p:nvCxnSpPr>
        <p:spPr>
          <a:xfrm rot="10800000">
            <a:off x="3886250" y="3690125"/>
            <a:ext cx="5293800" cy="0"/>
          </a:xfrm>
          <a:prstGeom prst="straightConnector1">
            <a:avLst/>
          </a:prstGeom>
          <a:noFill/>
          <a:ln w="9525" cap="flat" cmpd="sng">
            <a:solidFill>
              <a:schemeClr val="dk1"/>
            </a:solidFill>
            <a:prstDash val="solid"/>
            <a:round/>
            <a:headEnd type="none" w="sm" len="sm"/>
            <a:tailEnd type="none" w="sm" len="sm"/>
          </a:ln>
        </p:spPr>
      </p:cxnSp>
      <p:pic>
        <p:nvPicPr>
          <p:cNvPr id="267" name="Google Shape;267;g115fe2d86a2_3_137"/>
          <p:cNvPicPr preferRelativeResize="0"/>
          <p:nvPr/>
        </p:nvPicPr>
        <p:blipFill>
          <a:blip r:embed="rId3">
            <a:alphaModFix/>
          </a:blip>
          <a:stretch>
            <a:fillRect/>
          </a:stretch>
        </p:blipFill>
        <p:spPr>
          <a:xfrm>
            <a:off x="7443421" y="3109237"/>
            <a:ext cx="548700" cy="504687"/>
          </a:xfrm>
          <a:prstGeom prst="rect">
            <a:avLst/>
          </a:prstGeom>
          <a:noFill/>
          <a:ln>
            <a:noFill/>
          </a:ln>
        </p:spPr>
      </p:pic>
      <p:pic>
        <p:nvPicPr>
          <p:cNvPr id="268" name="Google Shape;268;g115fe2d86a2_3_137"/>
          <p:cNvPicPr preferRelativeResize="0"/>
          <p:nvPr/>
        </p:nvPicPr>
        <p:blipFill>
          <a:blip r:embed="rId4">
            <a:alphaModFix/>
          </a:blip>
          <a:stretch>
            <a:fillRect/>
          </a:stretch>
        </p:blipFill>
        <p:spPr>
          <a:xfrm>
            <a:off x="4534243" y="3128397"/>
            <a:ext cx="1875056" cy="508950"/>
          </a:xfrm>
          <a:prstGeom prst="rect">
            <a:avLst/>
          </a:prstGeom>
          <a:noFill/>
          <a:ln>
            <a:noFill/>
          </a:ln>
        </p:spPr>
      </p:pic>
      <p:pic>
        <p:nvPicPr>
          <p:cNvPr id="269" name="Google Shape;269;g115fe2d86a2_3_137"/>
          <p:cNvPicPr preferRelativeResize="0"/>
          <p:nvPr/>
        </p:nvPicPr>
        <p:blipFill>
          <a:blip r:embed="rId5">
            <a:alphaModFix/>
          </a:blip>
          <a:stretch>
            <a:fillRect/>
          </a:stretch>
        </p:blipFill>
        <p:spPr>
          <a:xfrm>
            <a:off x="3326868" y="1292325"/>
            <a:ext cx="805617" cy="651425"/>
          </a:xfrm>
          <a:prstGeom prst="rect">
            <a:avLst/>
          </a:prstGeom>
          <a:noFill/>
          <a:ln>
            <a:noFill/>
          </a:ln>
        </p:spPr>
      </p:pic>
      <p:pic>
        <p:nvPicPr>
          <p:cNvPr id="270" name="Google Shape;270;g115fe2d86a2_3_137"/>
          <p:cNvPicPr preferRelativeResize="0"/>
          <p:nvPr/>
        </p:nvPicPr>
        <p:blipFill>
          <a:blip r:embed="rId6">
            <a:alphaModFix amt="70000"/>
          </a:blip>
          <a:stretch>
            <a:fillRect/>
          </a:stretch>
        </p:blipFill>
        <p:spPr>
          <a:xfrm>
            <a:off x="1218750" y="1442388"/>
            <a:ext cx="1186358" cy="508950"/>
          </a:xfrm>
          <a:prstGeom prst="rect">
            <a:avLst/>
          </a:prstGeom>
          <a:noFill/>
          <a:ln>
            <a:noFill/>
          </a:ln>
        </p:spPr>
      </p:pic>
      <p:sp>
        <p:nvSpPr>
          <p:cNvPr id="271" name="Google Shape;271;g115fe2d86a2_3_137"/>
          <p:cNvSpPr txBox="1"/>
          <p:nvPr/>
        </p:nvSpPr>
        <p:spPr>
          <a:xfrm>
            <a:off x="8520000" y="4743300"/>
            <a:ext cx="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Roboto Condensed"/>
                <a:ea typeface="Roboto Condensed"/>
                <a:cs typeface="Roboto Condensed"/>
                <a:sym typeface="Roboto Condensed"/>
              </a:rPr>
              <a:t>8/41</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如螢幕大小 (16:9)</PresentationFormat>
  <Slides>43</Slides>
  <Notes>43</Notes>
  <HiddenSlides>0</HiddenSlides>
  <ScaleCrop>false</ScaleCrop>
  <HeadingPairs>
    <vt:vector size="4" baseType="variant">
      <vt:variant>
        <vt:lpstr>佈景主題</vt:lpstr>
      </vt:variant>
      <vt:variant>
        <vt:i4>1</vt:i4>
      </vt:variant>
      <vt:variant>
        <vt:lpstr>投影片標題</vt:lpstr>
      </vt:variant>
      <vt:variant>
        <vt:i4>43</vt:i4>
      </vt:variant>
    </vt:vector>
  </HeadingPairs>
  <TitlesOfParts>
    <vt:vector size="44" baseType="lpstr">
      <vt:lpstr>Tech Newsletter by Slidesgo</vt:lpstr>
      <vt:lpstr>國立東華大學資訊管理學系 畢業專題計畫書提案報告 第三組－浮空投影</vt:lpstr>
      <vt:lpstr>大綱</vt:lpstr>
      <vt:lpstr>01  緒論</vt:lpstr>
      <vt:lpstr>研究背景與動機 </vt:lpstr>
      <vt:lpstr>研究背景與動機 </vt:lpstr>
      <vt:lpstr>研究目的 </vt:lpstr>
      <vt:lpstr>系統特色與預期貢獻</vt:lpstr>
      <vt:lpstr>02  文獻探討</vt:lpstr>
      <vt:lpstr>文獻探討</vt:lpstr>
      <vt:lpstr>03  系統分析與設計 </vt:lpstr>
      <vt:lpstr>問卷調查分析</vt:lpstr>
      <vt:lpstr>問卷設計</vt:lpstr>
      <vt:lpstr>PowerPoint 簡報</vt:lpstr>
      <vt:lpstr>PowerPoint 簡報</vt:lpstr>
      <vt:lpstr>PowerPoint 簡報</vt:lpstr>
      <vt:lpstr>PowerPoint 簡報</vt:lpstr>
      <vt:lpstr>可行性分析</vt:lpstr>
      <vt:lpstr>作業可行性</vt:lpstr>
      <vt:lpstr>經濟可行性</vt:lpstr>
      <vt:lpstr>法律可行性</vt:lpstr>
      <vt:lpstr>技術可行性</vt:lpstr>
      <vt:lpstr>時程可行性</vt:lpstr>
      <vt:lpstr>時程可行性</vt:lpstr>
      <vt:lpstr>功能分解圖  (FDD)</vt:lpstr>
      <vt:lpstr>消費者端</vt:lpstr>
      <vt:lpstr>廠商端</vt:lpstr>
      <vt:lpstr>資料流程圖 (DFD)</vt:lpstr>
      <vt:lpstr>系統環境圖-消費者端</vt:lpstr>
      <vt:lpstr>消費者端 資料流程圖 Level 0</vt:lpstr>
      <vt:lpstr>系統環境圖-廠商端</vt:lpstr>
      <vt:lpstr>PowerPoint 簡報</vt:lpstr>
      <vt:lpstr>使用案例圖 (Use Case)</vt:lpstr>
      <vt:lpstr>使用案例圖 </vt:lpstr>
      <vt:lpstr>  實體關係模型 (ER-Model)</vt:lpstr>
      <vt:lpstr>ER-Model</vt:lpstr>
      <vt:lpstr>04  系統開發環境</vt:lpstr>
      <vt:lpstr>系統開發環境 </vt:lpstr>
      <vt:lpstr>05  結語</vt:lpstr>
      <vt:lpstr>結語</vt:lpstr>
      <vt:lpstr>參考文獻</vt:lpstr>
      <vt:lpstr>參考文獻</vt:lpstr>
      <vt:lpstr>參考文獻</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國立東華大學資訊管理學系 畢業專題計畫書提案報告 第三組－浮空投影</dc:title>
  <cp:revision>3</cp:revision>
  <dcterms:modified xsi:type="dcterms:W3CDTF">2022-09-15T03:15:30Z</dcterms:modified>
</cp:coreProperties>
</file>